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37"/>
  </p:notesMasterIdLst>
  <p:sldIdLst>
    <p:sldId id="256" r:id="rId2"/>
    <p:sldId id="434" r:id="rId3"/>
    <p:sldId id="445" r:id="rId4"/>
    <p:sldId id="436" r:id="rId5"/>
    <p:sldId id="478" r:id="rId6"/>
    <p:sldId id="466" r:id="rId7"/>
    <p:sldId id="479" r:id="rId8"/>
    <p:sldId id="495" r:id="rId9"/>
    <p:sldId id="507" r:id="rId10"/>
    <p:sldId id="496" r:id="rId11"/>
    <p:sldId id="508" r:id="rId12"/>
    <p:sldId id="497" r:id="rId13"/>
    <p:sldId id="498" r:id="rId14"/>
    <p:sldId id="499" r:id="rId15"/>
    <p:sldId id="500" r:id="rId16"/>
    <p:sldId id="501" r:id="rId17"/>
    <p:sldId id="480" r:id="rId18"/>
    <p:sldId id="511" r:id="rId19"/>
    <p:sldId id="482" r:id="rId20"/>
    <p:sldId id="488" r:id="rId21"/>
    <p:sldId id="489" r:id="rId22"/>
    <p:sldId id="490" r:id="rId23"/>
    <p:sldId id="510" r:id="rId24"/>
    <p:sldId id="410" r:id="rId25"/>
    <p:sldId id="504" r:id="rId26"/>
    <p:sldId id="505" r:id="rId27"/>
    <p:sldId id="491" r:id="rId28"/>
    <p:sldId id="492" r:id="rId29"/>
    <p:sldId id="506" r:id="rId30"/>
    <p:sldId id="512" r:id="rId31"/>
    <p:sldId id="509" r:id="rId32"/>
    <p:sldId id="493" r:id="rId33"/>
    <p:sldId id="485" r:id="rId34"/>
    <p:sldId id="513" r:id="rId35"/>
    <p:sldId id="321" r:id="rId36"/>
  </p:sldIdLst>
  <p:sldSz cx="12192000" cy="6858000"/>
  <p:notesSz cx="6858000" cy="9144000"/>
  <p:embeddedFontLst>
    <p:embeddedFont>
      <p:font typeface="Calibri" panose="020F0502020204030204" pitchFamily="34" charset="0"/>
      <p:regular r:id="rId38"/>
      <p:bold r:id="rId39"/>
      <p:italic r:id="rId40"/>
      <p:boldItalic r:id="rId4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96">
          <p15:clr>
            <a:srgbClr val="A4A3A4"/>
          </p15:clr>
        </p15:guide>
        <p15:guide id="2">
          <p15:clr>
            <a:srgbClr val="A4A3A4"/>
          </p15:clr>
        </p15:guide>
      </p15:sldGuideLst>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106" roundtripDataSignature="AMtx7miAt/+f3ibO3jh+KclEmtjQkfwAKw=="/>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awood Sajjadi" initials="DS" lastIdx="1" clrIdx="0">
    <p:extLst>
      <p:ext uri="{19B8F6BF-5375-455C-9EA6-DF929625EA0E}">
        <p15:presenceInfo xmlns:p15="http://schemas.microsoft.com/office/powerpoint/2012/main" userId="S-1-5-21-1960408961-1383384898-1957994488-500048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33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C758581-6398-40AA-856C-BBE4E32CC421}">
  <a:tblStyle styleId="{CC758581-6398-40AA-856C-BBE4E32CC421}" styleName="Table_0">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8EBF5"/>
          </a:solidFill>
        </a:fill>
      </a:tcStyle>
    </a:wholeTbl>
    <a:band1H>
      <a:tcTxStyle/>
      <a:tcStyle>
        <a:tcBdr/>
        <a:fill>
          <a:solidFill>
            <a:srgbClr val="CDD4EA"/>
          </a:solidFill>
        </a:fill>
      </a:tcStyle>
    </a:band1H>
    <a:band2H>
      <a:tcTxStyle/>
      <a:tcStyle>
        <a:tcBdr/>
      </a:tcStyle>
    </a:band2H>
    <a:band1V>
      <a:tcTxStyle/>
      <a:tcStyle>
        <a:tcBdr/>
        <a:fill>
          <a:solidFill>
            <a:srgbClr val="CDD4EA"/>
          </a:solidFill>
        </a:fill>
      </a:tcStyle>
    </a:band1V>
    <a:band2V>
      <a:tcTxStyle/>
      <a:tcStyle>
        <a:tcBdr/>
      </a:tcStyle>
    </a:band2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0141" autoAdjust="0"/>
  </p:normalViewPr>
  <p:slideViewPr>
    <p:cSldViewPr snapToGrid="0">
      <p:cViewPr varScale="1">
        <p:scale>
          <a:sx n="103" d="100"/>
          <a:sy n="103" d="100"/>
        </p:scale>
        <p:origin x="876" y="102"/>
      </p:cViewPr>
      <p:guideLst>
        <p:guide orient="horz" pos="96"/>
        <p:guide/>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2.fntdata"/><Relationship Id="rId10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07"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font" Target="fonts/font3.fntdata"/><Relationship Id="rId11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6" Type="http://customschemas.google.com/relationships/presentationmetadata" Target="meta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1.fntdata"/><Relationship Id="rId108"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font" Target="fonts/font4.fntdata"/><Relationship Id="rId11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
        <p:cNvGrpSpPr/>
        <p:nvPr/>
      </p:nvGrpSpPr>
      <p:grpSpPr>
        <a:xfrm>
          <a:off x="0" y="0"/>
          <a:ext cx="0" cy="0"/>
          <a:chOff x="0" y="0"/>
          <a:chExt cx="0" cy="0"/>
        </a:xfrm>
      </p:grpSpPr>
      <p:sp>
        <p:nvSpPr>
          <p:cNvPr id="30" name="Google Shape;30;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 name="Google Shape;31;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 name="Google Shape;32;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5" name="Google Shape;95;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Version History</a:t>
            </a:r>
            <a:endParaRPr/>
          </a:p>
          <a:p>
            <a:pPr marL="0" lvl="0" indent="0" algn="l" rtl="0">
              <a:spcBef>
                <a:spcPts val="0"/>
              </a:spcBef>
              <a:spcAft>
                <a:spcPts val="0"/>
              </a:spcAft>
              <a:buNone/>
            </a:pPr>
            <a:endParaRPr/>
          </a:p>
          <a:p>
            <a:pPr marL="0" lvl="0" indent="0" algn="l" rtl="0">
              <a:spcBef>
                <a:spcPts val="0"/>
              </a:spcBef>
              <a:spcAft>
                <a:spcPts val="0"/>
              </a:spcAft>
              <a:buNone/>
            </a:pPr>
            <a:r>
              <a:rPr lang="en-US"/>
              <a:t>8.0  (May 2020)</a:t>
            </a:r>
            <a:endParaRPr/>
          </a:p>
          <a:p>
            <a:pPr marL="171450" lvl="0" indent="-171450" algn="l" rtl="0">
              <a:spcBef>
                <a:spcPts val="0"/>
              </a:spcBef>
              <a:spcAft>
                <a:spcPts val="0"/>
              </a:spcAft>
              <a:buClr>
                <a:schemeClr val="dk1"/>
              </a:buClr>
              <a:buSzPts val="1200"/>
              <a:buFont typeface="Arial"/>
              <a:buChar char="•"/>
            </a:pPr>
            <a:r>
              <a:rPr lang="en-US"/>
              <a:t>All slides reformatted for 16:9 aspect ratio</a:t>
            </a:r>
            <a:endParaRPr/>
          </a:p>
          <a:p>
            <a:pPr marL="171450" lvl="0" indent="-171450" algn="l" rtl="0">
              <a:spcBef>
                <a:spcPts val="0"/>
              </a:spcBef>
              <a:spcAft>
                <a:spcPts val="0"/>
              </a:spcAft>
              <a:buClr>
                <a:schemeClr val="dk1"/>
              </a:buClr>
              <a:buSzPts val="1200"/>
              <a:buFont typeface="Arial"/>
              <a:buChar char="•"/>
            </a:pPr>
            <a:r>
              <a:rPr lang="en-US"/>
              <a:t>All slides updated to 8</a:t>
            </a:r>
            <a:r>
              <a:rPr lang="en-US" baseline="30000"/>
              <a:t>th</a:t>
            </a:r>
            <a:r>
              <a:rPr lang="en-US"/>
              <a:t> edition material</a:t>
            </a:r>
            <a:endParaRPr/>
          </a:p>
          <a:p>
            <a:pPr marL="171450" lvl="0" indent="-171450" algn="l" rtl="0">
              <a:spcBef>
                <a:spcPts val="0"/>
              </a:spcBef>
              <a:spcAft>
                <a:spcPts val="0"/>
              </a:spcAft>
              <a:buClr>
                <a:schemeClr val="dk1"/>
              </a:buClr>
              <a:buSzPts val="1200"/>
              <a:buFont typeface="Arial"/>
              <a:buChar char="•"/>
            </a:pPr>
            <a:r>
              <a:rPr lang="en-US"/>
              <a:t>Use of Calibri font, rather that Gill Sans MT</a:t>
            </a:r>
            <a:endParaRPr/>
          </a:p>
          <a:p>
            <a:pPr marL="171450" lvl="0" indent="-171450" algn="l" rtl="0">
              <a:spcBef>
                <a:spcPts val="0"/>
              </a:spcBef>
              <a:spcAft>
                <a:spcPts val="0"/>
              </a:spcAft>
              <a:buClr>
                <a:schemeClr val="dk1"/>
              </a:buClr>
              <a:buSzPts val="1200"/>
              <a:buFont typeface="Arial"/>
              <a:buChar char="•"/>
            </a:pPr>
            <a:r>
              <a:rPr lang="en-US"/>
              <a:t>Add LOTS more animation throughout</a:t>
            </a:r>
            <a:endParaRPr/>
          </a:p>
          <a:p>
            <a:pPr marL="171450" lvl="0" indent="-171450" algn="l" rtl="0">
              <a:spcBef>
                <a:spcPts val="0"/>
              </a:spcBef>
              <a:spcAft>
                <a:spcPts val="0"/>
              </a:spcAft>
              <a:buClr>
                <a:schemeClr val="dk1"/>
              </a:buClr>
              <a:buSzPts val="1200"/>
              <a:buFont typeface="Arial"/>
              <a:buChar char="•"/>
            </a:pPr>
            <a:r>
              <a:rPr lang="en-US"/>
              <a:t>lighter header font</a:t>
            </a:r>
            <a:endParaRPr/>
          </a:p>
          <a:p>
            <a:pPr marL="171450" lvl="0" indent="-171450" algn="l" rtl="0">
              <a:spcBef>
                <a:spcPts val="0"/>
              </a:spcBef>
              <a:spcAft>
                <a:spcPts val="0"/>
              </a:spcAft>
              <a:buClr>
                <a:schemeClr val="dk1"/>
              </a:buClr>
              <a:buSzPts val="1200"/>
              <a:buFont typeface="Arial"/>
              <a:buChar char="•"/>
            </a:pPr>
            <a:r>
              <a:rPr lang="en-US"/>
              <a:t>wireless security completely redone (updated WiFi and added 4G/5G)</a:t>
            </a:r>
            <a:endParaRPr/>
          </a:p>
          <a:p>
            <a:pPr marL="171450" lvl="0" indent="-171450" algn="l" rtl="0">
              <a:spcBef>
                <a:spcPts val="0"/>
              </a:spcBef>
              <a:spcAft>
                <a:spcPts val="0"/>
              </a:spcAft>
              <a:buClr>
                <a:schemeClr val="dk1"/>
              </a:buClr>
              <a:buSzPts val="1200"/>
              <a:buFont typeface="Arial"/>
              <a:buChar char="•"/>
            </a:pPr>
            <a:r>
              <a:rPr lang="en-US"/>
              <a:t>SSL material replaces by TLS 1.3 (up-to-date)</a:t>
            </a:r>
            <a:endParaRPr/>
          </a:p>
          <a:p>
            <a:pPr marL="171450" lvl="0" indent="-95250" algn="l" rtl="0">
              <a:spcBef>
                <a:spcPts val="0"/>
              </a:spcBef>
              <a:spcAft>
                <a:spcPts val="0"/>
              </a:spcAft>
              <a:buClr>
                <a:schemeClr val="dk1"/>
              </a:buClr>
              <a:buSzPts val="1200"/>
              <a:buFont typeface="Arial"/>
              <a:buNone/>
            </a:pPr>
            <a:endParaRPr/>
          </a:p>
          <a:p>
            <a:pPr marL="0" lvl="0" indent="0" algn="l" rtl="0">
              <a:spcBef>
                <a:spcPts val="0"/>
              </a:spcBef>
              <a:spcAft>
                <a:spcPts val="0"/>
              </a:spcAft>
              <a:buClr>
                <a:schemeClr val="dk1"/>
              </a:buClr>
              <a:buSzPts val="1200"/>
              <a:buFont typeface="Arial"/>
              <a:buNone/>
            </a:pPr>
            <a:r>
              <a:rPr lang="en-US"/>
              <a:t>V8.2 (Feb 2022)</a:t>
            </a:r>
            <a:endParaRPr/>
          </a:p>
          <a:p>
            <a:pPr marL="0" lvl="0" indent="0" algn="l" rtl="0">
              <a:spcBef>
                <a:spcPts val="0"/>
              </a:spcBef>
              <a:spcAft>
                <a:spcPts val="0"/>
              </a:spcAft>
              <a:buClr>
                <a:schemeClr val="dk1"/>
              </a:buClr>
              <a:buSzPts val="1200"/>
              <a:buFont typeface="Arial"/>
              <a:buNone/>
            </a:pPr>
            <a:r>
              <a:rPr lang="en-US"/>
              <a:t>Minor corrections</a:t>
            </a:r>
            <a:endParaRPr/>
          </a:p>
        </p:txBody>
      </p:sp>
      <p:sp>
        <p:nvSpPr>
          <p:cNvPr id="96" name="Google Shape;96;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10</a:t>
            </a:fld>
            <a:endParaRPr/>
          </a:p>
        </p:txBody>
      </p:sp>
    </p:spTree>
    <p:extLst>
      <p:ext uri="{BB962C8B-B14F-4D97-AF65-F5344CB8AC3E}">
        <p14:creationId xmlns:p14="http://schemas.microsoft.com/office/powerpoint/2010/main" val="1181081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05E408-F9AC-383B-E01D-019F9E4CFA7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E503E43-9F65-C04C-9E97-2080EA07AFD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5E0C1F2-D434-1296-4B4F-0C673B12D489}"/>
              </a:ext>
            </a:extLst>
          </p:cNvPr>
          <p:cNvSpPr>
            <a:spLocks noGrp="1"/>
          </p:cNvSpPr>
          <p:nvPr>
            <p:ph type="body" idx="1"/>
          </p:nvPr>
        </p:nvSpPr>
        <p:spPr/>
        <p:txBody>
          <a:bodyPr/>
          <a:lstStyle/>
          <a:p>
            <a:pPr algn="l"/>
            <a:r>
              <a:rPr lang="en-US" sz="1800" b="0" i="0" dirty="0" err="1">
                <a:solidFill>
                  <a:srgbClr val="1F1F1F"/>
                </a:solidFill>
                <a:effectLst/>
                <a:latin typeface="Arial" panose="020B0604020202020204" pitchFamily="34" charset="0"/>
              </a:rPr>
              <a:t>SysAdmin</a:t>
            </a:r>
            <a:r>
              <a:rPr lang="en-US" sz="1800" b="0" i="0" dirty="0">
                <a:solidFill>
                  <a:srgbClr val="1F1F1F"/>
                </a:solidFill>
                <a:effectLst/>
                <a:latin typeface="Arial" panose="020B0604020202020204" pitchFamily="34" charset="0"/>
              </a:rPr>
              <a:t>, Audit, Network, and Security -&gt; SANS</a:t>
            </a:r>
          </a:p>
          <a:p>
            <a:pPr algn="l"/>
            <a:endParaRPr lang="en-US" sz="1800" b="0" i="0" u="none" strike="noStrike" baseline="0" dirty="0">
              <a:solidFill>
                <a:srgbClr val="1F1F1F"/>
              </a:solidFill>
              <a:effectLst/>
              <a:latin typeface="Arial" panose="020B0604020202020204" pitchFamily="34" charset="0"/>
            </a:endParaRPr>
          </a:p>
          <a:p>
            <a:pPr algn="l"/>
            <a:r>
              <a:rPr lang="en-US" sz="1800" b="1" i="0" dirty="0">
                <a:solidFill>
                  <a:srgbClr val="1F1F1F"/>
                </a:solidFill>
                <a:effectLst/>
                <a:latin typeface="Google Sans"/>
              </a:rPr>
              <a:t>SANS is the world's largest cybersecurity research and training organization.</a:t>
            </a:r>
          </a:p>
          <a:p>
            <a:pPr algn="l"/>
            <a:r>
              <a:rPr lang="en-US" sz="1800" b="0" i="0" u="none" strike="noStrike" baseline="0" dirty="0">
                <a:solidFill>
                  <a:srgbClr val="313032"/>
                </a:solidFill>
                <a:latin typeface="FiraSans-Light"/>
              </a:rPr>
              <a:t>Among all human related risks, social </a:t>
            </a:r>
            <a:r>
              <a:rPr lang="en-US" sz="1800" b="0" i="0" u="none" strike="noStrike" baseline="0" dirty="0" err="1">
                <a:solidFill>
                  <a:srgbClr val="313032"/>
                </a:solidFill>
                <a:latin typeface="FiraSans-Light"/>
              </a:rPr>
              <a:t>eng</a:t>
            </a:r>
            <a:r>
              <a:rPr lang="en-US" sz="1800" b="0" i="0" u="none" strike="noStrike" baseline="0" dirty="0">
                <a:solidFill>
                  <a:srgbClr val="313032"/>
                </a:solidFill>
                <a:latin typeface="FiraSans-Light"/>
              </a:rPr>
              <a:t> is the top concern.</a:t>
            </a:r>
            <a:endParaRPr lang="en-US" sz="1800" b="1" i="0" u="none" strike="noStrike" baseline="0" dirty="0">
              <a:solidFill>
                <a:srgbClr val="1F1F1F"/>
              </a:solidFill>
              <a:effectLst/>
              <a:latin typeface="Arial" panose="020B0604020202020204" pitchFamily="34" charset="0"/>
            </a:endParaRPr>
          </a:p>
          <a:p>
            <a:pPr algn="l"/>
            <a:endParaRPr lang="en-US" sz="1200" b="0" i="0" u="none" strike="noStrike" baseline="0" dirty="0">
              <a:solidFill>
                <a:srgbClr val="313032"/>
              </a:solidFill>
              <a:latin typeface="FiraSans-Light"/>
            </a:endParaRPr>
          </a:p>
          <a:p>
            <a:pPr algn="l"/>
            <a:r>
              <a:rPr lang="en-US" sz="1800" b="0" i="0" u="none" strike="noStrike" baseline="0" dirty="0">
                <a:solidFill>
                  <a:srgbClr val="313032"/>
                </a:solidFill>
                <a:latin typeface="FiraSans-Light"/>
              </a:rPr>
              <a:t>If security awareness programs are ultimately about managing human risks, which human risks are organizations most concerned about? Figure 3, below, shows that respondents cite one human related</a:t>
            </a:r>
          </a:p>
          <a:p>
            <a:pPr algn="l"/>
            <a:r>
              <a:rPr lang="en-US" sz="1800" b="0" i="0" u="none" strike="noStrike" baseline="0" dirty="0">
                <a:solidFill>
                  <a:srgbClr val="313032"/>
                </a:solidFill>
                <a:latin typeface="FiraSans-Light"/>
              </a:rPr>
              <a:t>risk above all others as their top concern, Social Engineering (Phishing/Vishing/Smishing).</a:t>
            </a:r>
            <a:endParaRPr lang="en-CA" dirty="0"/>
          </a:p>
        </p:txBody>
      </p:sp>
      <p:sp>
        <p:nvSpPr>
          <p:cNvPr id="4" name="Slide Number Placeholder 3">
            <a:extLst>
              <a:ext uri="{FF2B5EF4-FFF2-40B4-BE49-F238E27FC236}">
                <a16:creationId xmlns:a16="http://schemas.microsoft.com/office/drawing/2014/main" id="{CA2FC8CF-1949-20E3-0B94-950796243FAA}"/>
              </a:ext>
            </a:extLst>
          </p:cNvPr>
          <p:cNvSpPr>
            <a:spLocks noGrp="1"/>
          </p:cNvSpPr>
          <p:nvPr>
            <p:ph type="sldNum" sz="quarter" idx="5"/>
          </p:nvPr>
        </p:nvSpPr>
        <p:spPr/>
        <p:txBody>
          <a:bodyPr/>
          <a:lstStyle/>
          <a:p>
            <a:fld id="{46B03E4E-4774-E944-990E-761C025100EC}" type="slidenum">
              <a:rPr lang="en-US" smtClean="0"/>
              <a:t>11</a:t>
            </a:fld>
            <a:endParaRPr lang="en-US"/>
          </a:p>
        </p:txBody>
      </p:sp>
    </p:spTree>
    <p:extLst>
      <p:ext uri="{BB962C8B-B14F-4D97-AF65-F5344CB8AC3E}">
        <p14:creationId xmlns:p14="http://schemas.microsoft.com/office/powerpoint/2010/main" val="15292065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5" name="Google Shape;95;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Version History</a:t>
            </a:r>
            <a:endParaRPr/>
          </a:p>
          <a:p>
            <a:pPr marL="0" lvl="0" indent="0" algn="l" rtl="0">
              <a:spcBef>
                <a:spcPts val="0"/>
              </a:spcBef>
              <a:spcAft>
                <a:spcPts val="0"/>
              </a:spcAft>
              <a:buNone/>
            </a:pPr>
            <a:endParaRPr/>
          </a:p>
          <a:p>
            <a:pPr marL="0" lvl="0" indent="0" algn="l" rtl="0">
              <a:spcBef>
                <a:spcPts val="0"/>
              </a:spcBef>
              <a:spcAft>
                <a:spcPts val="0"/>
              </a:spcAft>
              <a:buNone/>
            </a:pPr>
            <a:r>
              <a:rPr lang="en-US"/>
              <a:t>8.0  (May 2020)</a:t>
            </a:r>
            <a:endParaRPr/>
          </a:p>
          <a:p>
            <a:pPr marL="171450" lvl="0" indent="-171450" algn="l" rtl="0">
              <a:spcBef>
                <a:spcPts val="0"/>
              </a:spcBef>
              <a:spcAft>
                <a:spcPts val="0"/>
              </a:spcAft>
              <a:buClr>
                <a:schemeClr val="dk1"/>
              </a:buClr>
              <a:buSzPts val="1200"/>
              <a:buFont typeface="Arial"/>
              <a:buChar char="•"/>
            </a:pPr>
            <a:r>
              <a:rPr lang="en-US"/>
              <a:t>All slides reformatted for 16:9 aspect ratio</a:t>
            </a:r>
            <a:endParaRPr/>
          </a:p>
          <a:p>
            <a:pPr marL="171450" lvl="0" indent="-171450" algn="l" rtl="0">
              <a:spcBef>
                <a:spcPts val="0"/>
              </a:spcBef>
              <a:spcAft>
                <a:spcPts val="0"/>
              </a:spcAft>
              <a:buClr>
                <a:schemeClr val="dk1"/>
              </a:buClr>
              <a:buSzPts val="1200"/>
              <a:buFont typeface="Arial"/>
              <a:buChar char="•"/>
            </a:pPr>
            <a:r>
              <a:rPr lang="en-US"/>
              <a:t>All slides updated to 8</a:t>
            </a:r>
            <a:r>
              <a:rPr lang="en-US" baseline="30000"/>
              <a:t>th</a:t>
            </a:r>
            <a:r>
              <a:rPr lang="en-US"/>
              <a:t> edition material</a:t>
            </a:r>
            <a:endParaRPr/>
          </a:p>
          <a:p>
            <a:pPr marL="171450" lvl="0" indent="-171450" algn="l" rtl="0">
              <a:spcBef>
                <a:spcPts val="0"/>
              </a:spcBef>
              <a:spcAft>
                <a:spcPts val="0"/>
              </a:spcAft>
              <a:buClr>
                <a:schemeClr val="dk1"/>
              </a:buClr>
              <a:buSzPts val="1200"/>
              <a:buFont typeface="Arial"/>
              <a:buChar char="•"/>
            </a:pPr>
            <a:r>
              <a:rPr lang="en-US"/>
              <a:t>Use of Calibri font, rather that Gill Sans MT</a:t>
            </a:r>
            <a:endParaRPr/>
          </a:p>
          <a:p>
            <a:pPr marL="171450" lvl="0" indent="-171450" algn="l" rtl="0">
              <a:spcBef>
                <a:spcPts val="0"/>
              </a:spcBef>
              <a:spcAft>
                <a:spcPts val="0"/>
              </a:spcAft>
              <a:buClr>
                <a:schemeClr val="dk1"/>
              </a:buClr>
              <a:buSzPts val="1200"/>
              <a:buFont typeface="Arial"/>
              <a:buChar char="•"/>
            </a:pPr>
            <a:r>
              <a:rPr lang="en-US"/>
              <a:t>Add LOTS more animation throughout</a:t>
            </a:r>
            <a:endParaRPr/>
          </a:p>
          <a:p>
            <a:pPr marL="171450" lvl="0" indent="-171450" algn="l" rtl="0">
              <a:spcBef>
                <a:spcPts val="0"/>
              </a:spcBef>
              <a:spcAft>
                <a:spcPts val="0"/>
              </a:spcAft>
              <a:buClr>
                <a:schemeClr val="dk1"/>
              </a:buClr>
              <a:buSzPts val="1200"/>
              <a:buFont typeface="Arial"/>
              <a:buChar char="•"/>
            </a:pPr>
            <a:r>
              <a:rPr lang="en-US"/>
              <a:t>lighter header font</a:t>
            </a:r>
            <a:endParaRPr/>
          </a:p>
          <a:p>
            <a:pPr marL="171450" lvl="0" indent="-171450" algn="l" rtl="0">
              <a:spcBef>
                <a:spcPts val="0"/>
              </a:spcBef>
              <a:spcAft>
                <a:spcPts val="0"/>
              </a:spcAft>
              <a:buClr>
                <a:schemeClr val="dk1"/>
              </a:buClr>
              <a:buSzPts val="1200"/>
              <a:buFont typeface="Arial"/>
              <a:buChar char="•"/>
            </a:pPr>
            <a:r>
              <a:rPr lang="en-US"/>
              <a:t>wireless security completely redone (updated WiFi and added 4G/5G)</a:t>
            </a:r>
            <a:endParaRPr/>
          </a:p>
          <a:p>
            <a:pPr marL="171450" lvl="0" indent="-171450" algn="l" rtl="0">
              <a:spcBef>
                <a:spcPts val="0"/>
              </a:spcBef>
              <a:spcAft>
                <a:spcPts val="0"/>
              </a:spcAft>
              <a:buClr>
                <a:schemeClr val="dk1"/>
              </a:buClr>
              <a:buSzPts val="1200"/>
              <a:buFont typeface="Arial"/>
              <a:buChar char="•"/>
            </a:pPr>
            <a:r>
              <a:rPr lang="en-US"/>
              <a:t>SSL material replaces by TLS 1.3 (up-to-date)</a:t>
            </a:r>
            <a:endParaRPr/>
          </a:p>
          <a:p>
            <a:pPr marL="171450" lvl="0" indent="-95250" algn="l" rtl="0">
              <a:spcBef>
                <a:spcPts val="0"/>
              </a:spcBef>
              <a:spcAft>
                <a:spcPts val="0"/>
              </a:spcAft>
              <a:buClr>
                <a:schemeClr val="dk1"/>
              </a:buClr>
              <a:buSzPts val="1200"/>
              <a:buFont typeface="Arial"/>
              <a:buNone/>
            </a:pPr>
            <a:endParaRPr/>
          </a:p>
          <a:p>
            <a:pPr marL="0" lvl="0" indent="0" algn="l" rtl="0">
              <a:spcBef>
                <a:spcPts val="0"/>
              </a:spcBef>
              <a:spcAft>
                <a:spcPts val="0"/>
              </a:spcAft>
              <a:buClr>
                <a:schemeClr val="dk1"/>
              </a:buClr>
              <a:buSzPts val="1200"/>
              <a:buFont typeface="Arial"/>
              <a:buNone/>
            </a:pPr>
            <a:r>
              <a:rPr lang="en-US"/>
              <a:t>V8.2 (Feb 2022)</a:t>
            </a:r>
            <a:endParaRPr/>
          </a:p>
          <a:p>
            <a:pPr marL="0" lvl="0" indent="0" algn="l" rtl="0">
              <a:spcBef>
                <a:spcPts val="0"/>
              </a:spcBef>
              <a:spcAft>
                <a:spcPts val="0"/>
              </a:spcAft>
              <a:buClr>
                <a:schemeClr val="dk1"/>
              </a:buClr>
              <a:buSzPts val="1200"/>
              <a:buFont typeface="Arial"/>
              <a:buNone/>
            </a:pPr>
            <a:r>
              <a:rPr lang="en-US"/>
              <a:t>Minor corrections</a:t>
            </a:r>
            <a:endParaRPr/>
          </a:p>
        </p:txBody>
      </p:sp>
      <p:sp>
        <p:nvSpPr>
          <p:cNvPr id="96" name="Google Shape;96;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14</a:t>
            </a:fld>
            <a:endParaRPr/>
          </a:p>
        </p:txBody>
      </p:sp>
    </p:spTree>
    <p:extLst>
      <p:ext uri="{BB962C8B-B14F-4D97-AF65-F5344CB8AC3E}">
        <p14:creationId xmlns:p14="http://schemas.microsoft.com/office/powerpoint/2010/main" val="1887424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5" name="Google Shape;95;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Version History</a:t>
            </a:r>
            <a:endParaRPr/>
          </a:p>
          <a:p>
            <a:pPr marL="0" lvl="0" indent="0" algn="l" rtl="0">
              <a:spcBef>
                <a:spcPts val="0"/>
              </a:spcBef>
              <a:spcAft>
                <a:spcPts val="0"/>
              </a:spcAft>
              <a:buNone/>
            </a:pPr>
            <a:endParaRPr/>
          </a:p>
          <a:p>
            <a:pPr marL="0" lvl="0" indent="0" algn="l" rtl="0">
              <a:spcBef>
                <a:spcPts val="0"/>
              </a:spcBef>
              <a:spcAft>
                <a:spcPts val="0"/>
              </a:spcAft>
              <a:buNone/>
            </a:pPr>
            <a:r>
              <a:rPr lang="en-US"/>
              <a:t>8.0  (May 2020)</a:t>
            </a:r>
            <a:endParaRPr/>
          </a:p>
          <a:p>
            <a:pPr marL="171450" lvl="0" indent="-171450" algn="l" rtl="0">
              <a:spcBef>
                <a:spcPts val="0"/>
              </a:spcBef>
              <a:spcAft>
                <a:spcPts val="0"/>
              </a:spcAft>
              <a:buClr>
                <a:schemeClr val="dk1"/>
              </a:buClr>
              <a:buSzPts val="1200"/>
              <a:buFont typeface="Arial"/>
              <a:buChar char="•"/>
            </a:pPr>
            <a:r>
              <a:rPr lang="en-US"/>
              <a:t>All slides reformatted for 16:9 aspect ratio</a:t>
            </a:r>
            <a:endParaRPr/>
          </a:p>
          <a:p>
            <a:pPr marL="171450" lvl="0" indent="-171450" algn="l" rtl="0">
              <a:spcBef>
                <a:spcPts val="0"/>
              </a:spcBef>
              <a:spcAft>
                <a:spcPts val="0"/>
              </a:spcAft>
              <a:buClr>
                <a:schemeClr val="dk1"/>
              </a:buClr>
              <a:buSzPts val="1200"/>
              <a:buFont typeface="Arial"/>
              <a:buChar char="•"/>
            </a:pPr>
            <a:r>
              <a:rPr lang="en-US"/>
              <a:t>All slides updated to 8</a:t>
            </a:r>
            <a:r>
              <a:rPr lang="en-US" baseline="30000"/>
              <a:t>th</a:t>
            </a:r>
            <a:r>
              <a:rPr lang="en-US"/>
              <a:t> edition material</a:t>
            </a:r>
            <a:endParaRPr/>
          </a:p>
          <a:p>
            <a:pPr marL="171450" lvl="0" indent="-171450" algn="l" rtl="0">
              <a:spcBef>
                <a:spcPts val="0"/>
              </a:spcBef>
              <a:spcAft>
                <a:spcPts val="0"/>
              </a:spcAft>
              <a:buClr>
                <a:schemeClr val="dk1"/>
              </a:buClr>
              <a:buSzPts val="1200"/>
              <a:buFont typeface="Arial"/>
              <a:buChar char="•"/>
            </a:pPr>
            <a:r>
              <a:rPr lang="en-US"/>
              <a:t>Use of Calibri font, rather that Gill Sans MT</a:t>
            </a:r>
            <a:endParaRPr/>
          </a:p>
          <a:p>
            <a:pPr marL="171450" lvl="0" indent="-171450" algn="l" rtl="0">
              <a:spcBef>
                <a:spcPts val="0"/>
              </a:spcBef>
              <a:spcAft>
                <a:spcPts val="0"/>
              </a:spcAft>
              <a:buClr>
                <a:schemeClr val="dk1"/>
              </a:buClr>
              <a:buSzPts val="1200"/>
              <a:buFont typeface="Arial"/>
              <a:buChar char="•"/>
            </a:pPr>
            <a:r>
              <a:rPr lang="en-US"/>
              <a:t>Add LOTS more animation throughout</a:t>
            </a:r>
            <a:endParaRPr/>
          </a:p>
          <a:p>
            <a:pPr marL="171450" lvl="0" indent="-171450" algn="l" rtl="0">
              <a:spcBef>
                <a:spcPts val="0"/>
              </a:spcBef>
              <a:spcAft>
                <a:spcPts val="0"/>
              </a:spcAft>
              <a:buClr>
                <a:schemeClr val="dk1"/>
              </a:buClr>
              <a:buSzPts val="1200"/>
              <a:buFont typeface="Arial"/>
              <a:buChar char="•"/>
            </a:pPr>
            <a:r>
              <a:rPr lang="en-US"/>
              <a:t>lighter header font</a:t>
            </a:r>
            <a:endParaRPr/>
          </a:p>
          <a:p>
            <a:pPr marL="171450" lvl="0" indent="-171450" algn="l" rtl="0">
              <a:spcBef>
                <a:spcPts val="0"/>
              </a:spcBef>
              <a:spcAft>
                <a:spcPts val="0"/>
              </a:spcAft>
              <a:buClr>
                <a:schemeClr val="dk1"/>
              </a:buClr>
              <a:buSzPts val="1200"/>
              <a:buFont typeface="Arial"/>
              <a:buChar char="•"/>
            </a:pPr>
            <a:r>
              <a:rPr lang="en-US"/>
              <a:t>wireless security completely redone (updated WiFi and added 4G/5G)</a:t>
            </a:r>
            <a:endParaRPr/>
          </a:p>
          <a:p>
            <a:pPr marL="171450" lvl="0" indent="-171450" algn="l" rtl="0">
              <a:spcBef>
                <a:spcPts val="0"/>
              </a:spcBef>
              <a:spcAft>
                <a:spcPts val="0"/>
              </a:spcAft>
              <a:buClr>
                <a:schemeClr val="dk1"/>
              </a:buClr>
              <a:buSzPts val="1200"/>
              <a:buFont typeface="Arial"/>
              <a:buChar char="•"/>
            </a:pPr>
            <a:r>
              <a:rPr lang="en-US"/>
              <a:t>SSL material replaces by TLS 1.3 (up-to-date)</a:t>
            </a:r>
            <a:endParaRPr/>
          </a:p>
          <a:p>
            <a:pPr marL="171450" lvl="0" indent="-95250" algn="l" rtl="0">
              <a:spcBef>
                <a:spcPts val="0"/>
              </a:spcBef>
              <a:spcAft>
                <a:spcPts val="0"/>
              </a:spcAft>
              <a:buClr>
                <a:schemeClr val="dk1"/>
              </a:buClr>
              <a:buSzPts val="1200"/>
              <a:buFont typeface="Arial"/>
              <a:buNone/>
            </a:pPr>
            <a:endParaRPr/>
          </a:p>
          <a:p>
            <a:pPr marL="0" lvl="0" indent="0" algn="l" rtl="0">
              <a:spcBef>
                <a:spcPts val="0"/>
              </a:spcBef>
              <a:spcAft>
                <a:spcPts val="0"/>
              </a:spcAft>
              <a:buClr>
                <a:schemeClr val="dk1"/>
              </a:buClr>
              <a:buSzPts val="1200"/>
              <a:buFont typeface="Arial"/>
              <a:buNone/>
            </a:pPr>
            <a:r>
              <a:rPr lang="en-US"/>
              <a:t>V8.2 (Feb 2022)</a:t>
            </a:r>
            <a:endParaRPr/>
          </a:p>
          <a:p>
            <a:pPr marL="0" lvl="0" indent="0" algn="l" rtl="0">
              <a:spcBef>
                <a:spcPts val="0"/>
              </a:spcBef>
              <a:spcAft>
                <a:spcPts val="0"/>
              </a:spcAft>
              <a:buClr>
                <a:schemeClr val="dk1"/>
              </a:buClr>
              <a:buSzPts val="1200"/>
              <a:buFont typeface="Arial"/>
              <a:buNone/>
            </a:pPr>
            <a:r>
              <a:rPr lang="en-US"/>
              <a:t>Minor corrections</a:t>
            </a:r>
            <a:endParaRPr/>
          </a:p>
        </p:txBody>
      </p:sp>
      <p:sp>
        <p:nvSpPr>
          <p:cNvPr id="96" name="Google Shape;96;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15</a:t>
            </a:fld>
            <a:endParaRPr/>
          </a:p>
        </p:txBody>
      </p:sp>
    </p:spTree>
    <p:extLst>
      <p:ext uri="{BB962C8B-B14F-4D97-AF65-F5344CB8AC3E}">
        <p14:creationId xmlns:p14="http://schemas.microsoft.com/office/powerpoint/2010/main" val="5045640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5" name="Google Shape;95;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Version History</a:t>
            </a:r>
            <a:endParaRPr/>
          </a:p>
          <a:p>
            <a:pPr marL="0" lvl="0" indent="0" algn="l" rtl="0">
              <a:spcBef>
                <a:spcPts val="0"/>
              </a:spcBef>
              <a:spcAft>
                <a:spcPts val="0"/>
              </a:spcAft>
              <a:buNone/>
            </a:pPr>
            <a:endParaRPr/>
          </a:p>
          <a:p>
            <a:pPr marL="0" lvl="0" indent="0" algn="l" rtl="0">
              <a:spcBef>
                <a:spcPts val="0"/>
              </a:spcBef>
              <a:spcAft>
                <a:spcPts val="0"/>
              </a:spcAft>
              <a:buNone/>
            </a:pPr>
            <a:r>
              <a:rPr lang="en-US"/>
              <a:t>8.0  (May 2020)</a:t>
            </a:r>
            <a:endParaRPr/>
          </a:p>
          <a:p>
            <a:pPr marL="171450" lvl="0" indent="-171450" algn="l" rtl="0">
              <a:spcBef>
                <a:spcPts val="0"/>
              </a:spcBef>
              <a:spcAft>
                <a:spcPts val="0"/>
              </a:spcAft>
              <a:buClr>
                <a:schemeClr val="dk1"/>
              </a:buClr>
              <a:buSzPts val="1200"/>
              <a:buFont typeface="Arial"/>
              <a:buChar char="•"/>
            </a:pPr>
            <a:r>
              <a:rPr lang="en-US"/>
              <a:t>All slides reformatted for 16:9 aspect ratio</a:t>
            </a:r>
            <a:endParaRPr/>
          </a:p>
          <a:p>
            <a:pPr marL="171450" lvl="0" indent="-171450" algn="l" rtl="0">
              <a:spcBef>
                <a:spcPts val="0"/>
              </a:spcBef>
              <a:spcAft>
                <a:spcPts val="0"/>
              </a:spcAft>
              <a:buClr>
                <a:schemeClr val="dk1"/>
              </a:buClr>
              <a:buSzPts val="1200"/>
              <a:buFont typeface="Arial"/>
              <a:buChar char="•"/>
            </a:pPr>
            <a:r>
              <a:rPr lang="en-US"/>
              <a:t>All slides updated to 8</a:t>
            </a:r>
            <a:r>
              <a:rPr lang="en-US" baseline="30000"/>
              <a:t>th</a:t>
            </a:r>
            <a:r>
              <a:rPr lang="en-US"/>
              <a:t> edition material</a:t>
            </a:r>
            <a:endParaRPr/>
          </a:p>
          <a:p>
            <a:pPr marL="171450" lvl="0" indent="-171450" algn="l" rtl="0">
              <a:spcBef>
                <a:spcPts val="0"/>
              </a:spcBef>
              <a:spcAft>
                <a:spcPts val="0"/>
              </a:spcAft>
              <a:buClr>
                <a:schemeClr val="dk1"/>
              </a:buClr>
              <a:buSzPts val="1200"/>
              <a:buFont typeface="Arial"/>
              <a:buChar char="•"/>
            </a:pPr>
            <a:r>
              <a:rPr lang="en-US"/>
              <a:t>Use of Calibri font, rather that Gill Sans MT</a:t>
            </a:r>
            <a:endParaRPr/>
          </a:p>
          <a:p>
            <a:pPr marL="171450" lvl="0" indent="-171450" algn="l" rtl="0">
              <a:spcBef>
                <a:spcPts val="0"/>
              </a:spcBef>
              <a:spcAft>
                <a:spcPts val="0"/>
              </a:spcAft>
              <a:buClr>
                <a:schemeClr val="dk1"/>
              </a:buClr>
              <a:buSzPts val="1200"/>
              <a:buFont typeface="Arial"/>
              <a:buChar char="•"/>
            </a:pPr>
            <a:r>
              <a:rPr lang="en-US"/>
              <a:t>Add LOTS more animation throughout</a:t>
            </a:r>
            <a:endParaRPr/>
          </a:p>
          <a:p>
            <a:pPr marL="171450" lvl="0" indent="-171450" algn="l" rtl="0">
              <a:spcBef>
                <a:spcPts val="0"/>
              </a:spcBef>
              <a:spcAft>
                <a:spcPts val="0"/>
              </a:spcAft>
              <a:buClr>
                <a:schemeClr val="dk1"/>
              </a:buClr>
              <a:buSzPts val="1200"/>
              <a:buFont typeface="Arial"/>
              <a:buChar char="•"/>
            </a:pPr>
            <a:r>
              <a:rPr lang="en-US"/>
              <a:t>lighter header font</a:t>
            </a:r>
            <a:endParaRPr/>
          </a:p>
          <a:p>
            <a:pPr marL="171450" lvl="0" indent="-171450" algn="l" rtl="0">
              <a:spcBef>
                <a:spcPts val="0"/>
              </a:spcBef>
              <a:spcAft>
                <a:spcPts val="0"/>
              </a:spcAft>
              <a:buClr>
                <a:schemeClr val="dk1"/>
              </a:buClr>
              <a:buSzPts val="1200"/>
              <a:buFont typeface="Arial"/>
              <a:buChar char="•"/>
            </a:pPr>
            <a:r>
              <a:rPr lang="en-US"/>
              <a:t>wireless security completely redone (updated WiFi and added 4G/5G)</a:t>
            </a:r>
            <a:endParaRPr/>
          </a:p>
          <a:p>
            <a:pPr marL="171450" lvl="0" indent="-171450" algn="l" rtl="0">
              <a:spcBef>
                <a:spcPts val="0"/>
              </a:spcBef>
              <a:spcAft>
                <a:spcPts val="0"/>
              </a:spcAft>
              <a:buClr>
                <a:schemeClr val="dk1"/>
              </a:buClr>
              <a:buSzPts val="1200"/>
              <a:buFont typeface="Arial"/>
              <a:buChar char="•"/>
            </a:pPr>
            <a:r>
              <a:rPr lang="en-US"/>
              <a:t>SSL material replaces by TLS 1.3 (up-to-date)</a:t>
            </a:r>
            <a:endParaRPr/>
          </a:p>
          <a:p>
            <a:pPr marL="171450" lvl="0" indent="-95250" algn="l" rtl="0">
              <a:spcBef>
                <a:spcPts val="0"/>
              </a:spcBef>
              <a:spcAft>
                <a:spcPts val="0"/>
              </a:spcAft>
              <a:buClr>
                <a:schemeClr val="dk1"/>
              </a:buClr>
              <a:buSzPts val="1200"/>
              <a:buFont typeface="Arial"/>
              <a:buNone/>
            </a:pPr>
            <a:endParaRPr/>
          </a:p>
          <a:p>
            <a:pPr marL="0" lvl="0" indent="0" algn="l" rtl="0">
              <a:spcBef>
                <a:spcPts val="0"/>
              </a:spcBef>
              <a:spcAft>
                <a:spcPts val="0"/>
              </a:spcAft>
              <a:buClr>
                <a:schemeClr val="dk1"/>
              </a:buClr>
              <a:buSzPts val="1200"/>
              <a:buFont typeface="Arial"/>
              <a:buNone/>
            </a:pPr>
            <a:r>
              <a:rPr lang="en-US"/>
              <a:t>V8.2 (Feb 2022)</a:t>
            </a:r>
            <a:endParaRPr/>
          </a:p>
          <a:p>
            <a:pPr marL="0" lvl="0" indent="0" algn="l" rtl="0">
              <a:spcBef>
                <a:spcPts val="0"/>
              </a:spcBef>
              <a:spcAft>
                <a:spcPts val="0"/>
              </a:spcAft>
              <a:buClr>
                <a:schemeClr val="dk1"/>
              </a:buClr>
              <a:buSzPts val="1200"/>
              <a:buFont typeface="Arial"/>
              <a:buNone/>
            </a:pPr>
            <a:r>
              <a:rPr lang="en-US"/>
              <a:t>Minor corrections</a:t>
            </a:r>
            <a:endParaRPr/>
          </a:p>
        </p:txBody>
      </p:sp>
      <p:sp>
        <p:nvSpPr>
          <p:cNvPr id="96" name="Google Shape;96;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16</a:t>
            </a:fld>
            <a:endParaRPr/>
          </a:p>
        </p:txBody>
      </p:sp>
    </p:spTree>
    <p:extLst>
      <p:ext uri="{BB962C8B-B14F-4D97-AF65-F5344CB8AC3E}">
        <p14:creationId xmlns:p14="http://schemas.microsoft.com/office/powerpoint/2010/main" val="9080461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3" name="Google Shape;143;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4" name="Google Shape;144;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17</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33533498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3" name="Google Shape;143;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4" name="Google Shape;144;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18</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25080986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3" name="Google Shape;143;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4" name="Google Shape;144;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19</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31225164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3" name="Google Shape;143;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4" name="Google Shape;144;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20</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159467312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3" name="Google Shape;143;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4" name="Google Shape;144;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21</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10168710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3" name="Google Shape;143;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200" b="1" i="0" u="sng" strike="noStrike" cap="none" dirty="0" smtClean="0">
                <a:solidFill>
                  <a:schemeClr val="dk1"/>
                </a:solidFill>
                <a:latin typeface="Calibri"/>
                <a:ea typeface="Calibri"/>
                <a:cs typeface="Calibri"/>
                <a:sym typeface="Calibri"/>
              </a:rPr>
              <a:t>High Availability </a:t>
            </a:r>
            <a:r>
              <a:rPr lang="en-US" sz="1200" b="0" i="0" u="none" strike="noStrike" cap="none" dirty="0" smtClean="0">
                <a:solidFill>
                  <a:schemeClr val="dk1"/>
                </a:solidFill>
                <a:latin typeface="Calibri"/>
                <a:ea typeface="Calibri"/>
                <a:cs typeface="Calibri"/>
                <a:sym typeface="Calibri"/>
              </a:rPr>
              <a:t>does not mean that the systems is not expected to have downtime. A Highly Available system can have downtime but the systems should be designed to be up and running with minimal efforts in case of a failure.</a:t>
            </a:r>
            <a:endParaRPr lang="en-US" dirty="0" smtClean="0"/>
          </a:p>
          <a:p>
            <a:pPr marL="0" lvl="0" indent="0" algn="l" rtl="0">
              <a:spcBef>
                <a:spcPts val="0"/>
              </a:spcBef>
              <a:spcAft>
                <a:spcPts val="0"/>
              </a:spcAft>
              <a:buNone/>
            </a:pPr>
            <a:r>
              <a:rPr lang="en-US" sz="1200" dirty="0" smtClean="0"/>
              <a:t>A </a:t>
            </a:r>
            <a:r>
              <a:rPr lang="en-US" sz="1200" b="1" u="sng" dirty="0" smtClean="0"/>
              <a:t>Fault-Tolerant Design </a:t>
            </a:r>
            <a:r>
              <a:rPr lang="en-US" sz="1200" dirty="0" smtClean="0"/>
              <a:t>enables a system to continue its intended operation, possibly at a reduced level, rather than failing completely, when some part of the system fails </a:t>
            </a:r>
          </a:p>
          <a:p>
            <a:pPr marL="0" lvl="0" indent="0" algn="l" rtl="0">
              <a:spcBef>
                <a:spcPts val="0"/>
              </a:spcBef>
              <a:spcAft>
                <a:spcPts val="0"/>
              </a:spcAft>
              <a:buNone/>
            </a:pPr>
            <a:r>
              <a:rPr lang="en-US" sz="1200" b="1" u="sng" dirty="0" smtClean="0">
                <a:latin typeface="Roboto Slab"/>
              </a:rPr>
              <a:t>Disaster Recovery </a:t>
            </a:r>
            <a:r>
              <a:rPr lang="en-US" sz="1200" dirty="0" smtClean="0">
                <a:latin typeface="Roboto Slab"/>
              </a:rPr>
              <a:t>assumes that the primary site is not recoverable (at least for some time) and represents a process of restoring data and services to a secondary survived site</a:t>
            </a:r>
            <a:endParaRPr dirty="0"/>
          </a:p>
        </p:txBody>
      </p:sp>
      <p:sp>
        <p:nvSpPr>
          <p:cNvPr id="144" name="Google Shape;144;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fld id="{00000000-1234-1234-1234-123412341234}" type="slidenum">
              <a:rPr kumimoji="0" lang="en-US" sz="12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t>2</a:t>
            </a:fld>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13769410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3" name="Google Shape;143;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4" name="Google Shape;144;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22</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7835744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3" name="Google Shape;143;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4" name="Google Shape;144;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23</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491793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3" name="Google Shape;143;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4" name="Google Shape;144;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24</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225439644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F6F9777-DB10-4D69-B213-1970E9E30ADA}" type="slidenum">
              <a:rPr lang="en-US" smtClean="0"/>
              <a:t>25</a:t>
            </a:fld>
            <a:endParaRPr lang="en-US"/>
          </a:p>
        </p:txBody>
      </p:sp>
    </p:spTree>
    <p:extLst>
      <p:ext uri="{BB962C8B-B14F-4D97-AF65-F5344CB8AC3E}">
        <p14:creationId xmlns:p14="http://schemas.microsoft.com/office/powerpoint/2010/main" val="226946279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PCI-DSS: Payment Card Industry Data Security Standards are designed to guarantee a secure environment to</a:t>
            </a:r>
            <a:r>
              <a:rPr lang="en-CA" baseline="0" dirty="0"/>
              <a:t> process, store and transmit credit card information.</a:t>
            </a:r>
          </a:p>
          <a:p>
            <a:endParaRPr lang="en-CA" baseline="0" dirty="0"/>
          </a:p>
          <a:p>
            <a:r>
              <a:rPr lang="en-CA" baseline="0" dirty="0"/>
              <a:t>GDPR: General Data Protection Regulation is a regulation EU law on data protection and privacy of all citizens of EU.</a:t>
            </a:r>
            <a:endParaRPr lang="en-US" dirty="0"/>
          </a:p>
        </p:txBody>
      </p:sp>
      <p:sp>
        <p:nvSpPr>
          <p:cNvPr id="4" name="Slide Number Placeholder 3"/>
          <p:cNvSpPr>
            <a:spLocks noGrp="1"/>
          </p:cNvSpPr>
          <p:nvPr>
            <p:ph type="sldNum" sz="quarter" idx="10"/>
          </p:nvPr>
        </p:nvSpPr>
        <p:spPr/>
        <p:txBody>
          <a:bodyPr/>
          <a:lstStyle/>
          <a:p>
            <a:fld id="{5F6F9777-DB10-4D69-B213-1970E9E30ADA}" type="slidenum">
              <a:rPr lang="en-US" smtClean="0"/>
              <a:t>26</a:t>
            </a:fld>
            <a:endParaRPr lang="en-US"/>
          </a:p>
        </p:txBody>
      </p:sp>
    </p:spTree>
    <p:extLst>
      <p:ext uri="{BB962C8B-B14F-4D97-AF65-F5344CB8AC3E}">
        <p14:creationId xmlns:p14="http://schemas.microsoft.com/office/powerpoint/2010/main" val="272733665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3" name="Google Shape;143;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r>
              <a:rPr lang="en-US" sz="1200" b="0" i="0" u="none" strike="noStrike" cap="none" dirty="0" smtClean="0">
                <a:solidFill>
                  <a:schemeClr val="dk1"/>
                </a:solidFill>
                <a:effectLst/>
                <a:latin typeface="Calibri"/>
                <a:ea typeface="Calibri"/>
                <a:cs typeface="Calibri"/>
                <a:sym typeface="Calibri"/>
              </a:rPr>
              <a:t>To meet these regulatory requirements, businesses must implement comprehensive cloud security measures. This includes:</a:t>
            </a:r>
          </a:p>
          <a:p>
            <a:r>
              <a:rPr lang="en-US" sz="1200" b="0" i="0" u="none" strike="noStrike" cap="none" dirty="0" smtClean="0">
                <a:solidFill>
                  <a:schemeClr val="dk1"/>
                </a:solidFill>
                <a:effectLst/>
                <a:latin typeface="Calibri"/>
                <a:ea typeface="Calibri"/>
                <a:cs typeface="Calibri"/>
                <a:sym typeface="Calibri"/>
              </a:rPr>
              <a:t>Using encryption to protect data in transit and at rest</a:t>
            </a:r>
          </a:p>
          <a:p>
            <a:r>
              <a:rPr lang="en-US" sz="1200" b="0" i="0" u="none" strike="noStrike" cap="none" dirty="0" smtClean="0">
                <a:solidFill>
                  <a:schemeClr val="dk1"/>
                </a:solidFill>
                <a:effectLst/>
                <a:latin typeface="Calibri"/>
                <a:ea typeface="Calibri"/>
                <a:cs typeface="Calibri"/>
                <a:sym typeface="Calibri"/>
              </a:rPr>
              <a:t>Establishing access control systems to ensure that only authorized personnel can view, OR</a:t>
            </a:r>
          </a:p>
          <a:p>
            <a:r>
              <a:rPr lang="en-US" sz="1200" b="0" i="0" u="none" strike="noStrike" cap="none" dirty="0" smtClean="0">
                <a:solidFill>
                  <a:schemeClr val="dk1"/>
                </a:solidFill>
                <a:effectLst/>
                <a:latin typeface="Calibri"/>
                <a:ea typeface="Calibri"/>
                <a:cs typeface="Calibri"/>
                <a:sym typeface="Calibri"/>
              </a:rPr>
              <a:t>Modify sensitive information, and conduct regular security audits</a:t>
            </a:r>
          </a:p>
          <a:p>
            <a:pPr marL="0" lvl="0" indent="0" algn="l" rtl="0">
              <a:spcBef>
                <a:spcPts val="0"/>
              </a:spcBef>
              <a:spcAft>
                <a:spcPts val="0"/>
              </a:spcAft>
              <a:buNone/>
            </a:pPr>
            <a:endParaRPr dirty="0"/>
          </a:p>
        </p:txBody>
      </p:sp>
      <p:sp>
        <p:nvSpPr>
          <p:cNvPr id="144" name="Google Shape;144;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27</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10913715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3" name="Google Shape;143;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r>
              <a:rPr lang="en-US" b="1" dirty="0" smtClean="0"/>
              <a:t>What is GRC (Governance, Risk, and Compliance)?</a:t>
            </a:r>
          </a:p>
          <a:p>
            <a:r>
              <a:rPr lang="en-US" dirty="0" smtClean="0"/>
              <a:t>GRC (Governance, Risk, and Compliance) is a structured approach that organizations use to align their IT and business strategies with regulatory requirements while effectively managing risks. It consists of three key components:</a:t>
            </a:r>
          </a:p>
          <a:p>
            <a:r>
              <a:rPr lang="en-US" b="1" dirty="0" smtClean="0"/>
              <a:t>Governance (G)</a:t>
            </a:r>
            <a:r>
              <a:rPr lang="en-US" dirty="0" smtClean="0"/>
              <a:t> – Ensures that the organization's operations align with business objectives, ethical standards, and stakeholder expectations.</a:t>
            </a:r>
          </a:p>
          <a:p>
            <a:r>
              <a:rPr lang="en-US" b="1" dirty="0" smtClean="0"/>
              <a:t>Risk Management (R)</a:t>
            </a:r>
            <a:r>
              <a:rPr lang="en-US" dirty="0" smtClean="0"/>
              <a:t> – Identifies, assesses, and mitigates risks that could impact the organization's security, financial health, and reputation.</a:t>
            </a:r>
          </a:p>
          <a:p>
            <a:r>
              <a:rPr lang="en-US" b="1" dirty="0" smtClean="0"/>
              <a:t>Compliance (C)</a:t>
            </a:r>
            <a:r>
              <a:rPr lang="en-US" dirty="0" smtClean="0"/>
              <a:t> – Ensures the organization follows relevant laws, regulations, and industry standards, such as GDPR, ISO 27001, or SOC 2.</a:t>
            </a:r>
          </a:p>
          <a:p>
            <a:r>
              <a:rPr lang="en-US" b="1" dirty="0" smtClean="0"/>
              <a:t>Why Do Organizations Need GRC?</a:t>
            </a:r>
          </a:p>
          <a:p>
            <a:r>
              <a:rPr lang="en-US" b="1" dirty="0" smtClean="0"/>
              <a:t>Regulatory Compliance</a:t>
            </a:r>
            <a:r>
              <a:rPr lang="en-US" dirty="0" smtClean="0"/>
              <a:t> – Avoids legal penalties and ensures adherence to industry regulations.</a:t>
            </a:r>
          </a:p>
          <a:p>
            <a:r>
              <a:rPr lang="en-US" b="1" dirty="0" smtClean="0"/>
              <a:t>Risk Mitigation</a:t>
            </a:r>
            <a:r>
              <a:rPr lang="en-US" dirty="0" smtClean="0"/>
              <a:t> – Protects against cybersecurity threats, financial losses, and operational risks.</a:t>
            </a:r>
          </a:p>
          <a:p>
            <a:r>
              <a:rPr lang="en-US" b="1" dirty="0" smtClean="0"/>
              <a:t>Operational Efficiency</a:t>
            </a:r>
            <a:r>
              <a:rPr lang="en-US" dirty="0" smtClean="0"/>
              <a:t> – Streamlines internal processes, reducing redundancies and inefficiencies.</a:t>
            </a:r>
          </a:p>
          <a:p>
            <a:r>
              <a:rPr lang="en-US" b="1" dirty="0" smtClean="0"/>
              <a:t>Reputation Management</a:t>
            </a:r>
            <a:r>
              <a:rPr lang="en-US" dirty="0" smtClean="0"/>
              <a:t> – Prevents reputational damage by ensuring ethical and legal business conduct.</a:t>
            </a:r>
          </a:p>
          <a:p>
            <a:r>
              <a:rPr lang="en-US" b="1" dirty="0" smtClean="0"/>
              <a:t>Strategic Decision-Making</a:t>
            </a:r>
            <a:r>
              <a:rPr lang="en-US" dirty="0" smtClean="0"/>
              <a:t> – Provides data-driven insights to align business goals with risk tolerance.</a:t>
            </a:r>
          </a:p>
          <a:p>
            <a:r>
              <a:rPr lang="en-US" dirty="0" smtClean="0"/>
              <a:t>A well-implemented GRC framework helps organizations maintain resilience, security, and trust with stakeholders.</a:t>
            </a:r>
          </a:p>
          <a:p>
            <a:pPr marL="0" lvl="0" indent="0" algn="l" rtl="0">
              <a:spcBef>
                <a:spcPts val="0"/>
              </a:spcBef>
              <a:spcAft>
                <a:spcPts val="0"/>
              </a:spcAft>
              <a:buNone/>
            </a:pPr>
            <a:endParaRPr dirty="0"/>
          </a:p>
        </p:txBody>
      </p:sp>
      <p:sp>
        <p:nvSpPr>
          <p:cNvPr id="144" name="Google Shape;144;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28</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386001445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3" name="Google Shape;143;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r>
              <a:rPr lang="en-US" b="1" dirty="0" smtClean="0"/>
              <a:t>What is GRC (Governance, Risk, and Compliance)?</a:t>
            </a:r>
          </a:p>
          <a:p>
            <a:r>
              <a:rPr lang="en-US" dirty="0" smtClean="0"/>
              <a:t>GRC (Governance, Risk, and Compliance) is a structured approach that organizations use to align their IT and business strategies with regulatory requirements while effectively managing risks. It consists of three key components:</a:t>
            </a:r>
          </a:p>
          <a:p>
            <a:r>
              <a:rPr lang="en-US" b="1" dirty="0" smtClean="0"/>
              <a:t>Governance (G)</a:t>
            </a:r>
            <a:r>
              <a:rPr lang="en-US" dirty="0" smtClean="0"/>
              <a:t> – Ensures that the organization's operations align with business objectives, ethical standards, and stakeholder expectations.</a:t>
            </a:r>
          </a:p>
          <a:p>
            <a:r>
              <a:rPr lang="en-US" b="1" dirty="0" smtClean="0"/>
              <a:t>Risk Management (R)</a:t>
            </a:r>
            <a:r>
              <a:rPr lang="en-US" dirty="0" smtClean="0"/>
              <a:t> – Identifies, assesses, and mitigates risks that could impact the organization's security, financial health, and reputation.</a:t>
            </a:r>
          </a:p>
          <a:p>
            <a:r>
              <a:rPr lang="en-US" b="1" dirty="0" smtClean="0"/>
              <a:t>Compliance (C)</a:t>
            </a:r>
            <a:r>
              <a:rPr lang="en-US" dirty="0" smtClean="0"/>
              <a:t> – Ensures the organization follows relevant laws, regulations, and industry standards, such as GDPR, ISO 27001, or SOC 2.</a:t>
            </a:r>
          </a:p>
          <a:p>
            <a:r>
              <a:rPr lang="en-US" b="1" dirty="0" smtClean="0"/>
              <a:t>Why Do Organizations Need GRC?</a:t>
            </a:r>
          </a:p>
          <a:p>
            <a:r>
              <a:rPr lang="en-US" b="1" dirty="0" smtClean="0"/>
              <a:t>Regulatory Compliance</a:t>
            </a:r>
            <a:r>
              <a:rPr lang="en-US" dirty="0" smtClean="0"/>
              <a:t> – Avoids legal penalties and ensures adherence to industry regulations.</a:t>
            </a:r>
          </a:p>
          <a:p>
            <a:r>
              <a:rPr lang="en-US" b="1" dirty="0" smtClean="0"/>
              <a:t>Risk Mitigation</a:t>
            </a:r>
            <a:r>
              <a:rPr lang="en-US" dirty="0" smtClean="0"/>
              <a:t> – Protects against cybersecurity threats, financial losses, and operational risks.</a:t>
            </a:r>
          </a:p>
          <a:p>
            <a:r>
              <a:rPr lang="en-US" b="1" dirty="0" smtClean="0"/>
              <a:t>Operational Efficiency</a:t>
            </a:r>
            <a:r>
              <a:rPr lang="en-US" dirty="0" smtClean="0"/>
              <a:t> – Streamlines internal processes, reducing redundancies and inefficiencies.</a:t>
            </a:r>
          </a:p>
          <a:p>
            <a:r>
              <a:rPr lang="en-US" b="1" dirty="0" smtClean="0"/>
              <a:t>Reputation Management</a:t>
            </a:r>
            <a:r>
              <a:rPr lang="en-US" dirty="0" smtClean="0"/>
              <a:t> – Prevents reputational damage by ensuring ethical and legal business conduct.</a:t>
            </a:r>
          </a:p>
          <a:p>
            <a:r>
              <a:rPr lang="en-US" b="1" dirty="0" smtClean="0"/>
              <a:t>Strategic Decision-Making</a:t>
            </a:r>
            <a:r>
              <a:rPr lang="en-US" dirty="0" smtClean="0"/>
              <a:t> – Provides data-driven insights to align business goals with risk tolerance.</a:t>
            </a:r>
          </a:p>
          <a:p>
            <a:r>
              <a:rPr lang="en-US" dirty="0" smtClean="0"/>
              <a:t>A well-implemented GRC framework helps organizations maintain resilience, security, and trust with stakeholders.</a:t>
            </a:r>
          </a:p>
          <a:p>
            <a:pPr marL="0" lvl="0" indent="0" algn="l" rtl="0">
              <a:spcBef>
                <a:spcPts val="0"/>
              </a:spcBef>
              <a:spcAft>
                <a:spcPts val="0"/>
              </a:spcAft>
              <a:buNone/>
            </a:pPr>
            <a:endParaRPr dirty="0"/>
          </a:p>
        </p:txBody>
      </p:sp>
      <p:sp>
        <p:nvSpPr>
          <p:cNvPr id="144" name="Google Shape;144;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29</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415523017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3" name="Google Shape;143;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4" name="Google Shape;144;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31</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366607555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3" name="Google Shape;143;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4" name="Google Shape;144;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32</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20981196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3" name="Google Shape;143;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44" name="Google Shape;144;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fld id="{00000000-1234-1234-1234-123412341234}" type="slidenum">
              <a:rPr kumimoji="0" lang="en-US" sz="12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t>3</a:t>
            </a:fld>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256105380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3" name="Google Shape;143;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4" name="Google Shape;144;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33</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379325537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92"/>
        <p:cNvGrpSpPr/>
        <p:nvPr/>
      </p:nvGrpSpPr>
      <p:grpSpPr>
        <a:xfrm>
          <a:off x="0" y="0"/>
          <a:ext cx="0" cy="0"/>
          <a:chOff x="0" y="0"/>
          <a:chExt cx="0" cy="0"/>
        </a:xfrm>
      </p:grpSpPr>
      <p:sp>
        <p:nvSpPr>
          <p:cNvPr id="8093" name="Google Shape;8093;p6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094" name="Google Shape;8094;p6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8095" name="Google Shape;8095;p6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35</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3" name="Google Shape;143;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4" name="Google Shape;144;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fld id="{00000000-1234-1234-1234-123412341234}" type="slidenum">
              <a:rPr kumimoji="0" lang="en-US" sz="12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t>4</a:t>
            </a:fld>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35773300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3" name="Google Shape;143;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4" name="Google Shape;144;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fld id="{00000000-1234-1234-1234-123412341234}" type="slidenum">
              <a:rPr kumimoji="0" lang="en-US" sz="12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t>5</a:t>
            </a:fld>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4786864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3" name="Google Shape;143;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4" name="Google Shape;144;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fld id="{00000000-1234-1234-1234-123412341234}" type="slidenum">
              <a:rPr kumimoji="0" lang="en-US" sz="12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t>6</a:t>
            </a:fld>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4673521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3" name="Google Shape;143;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4" name="Google Shape;144;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7</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10587931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5" name="Google Shape;95;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Version History</a:t>
            </a:r>
            <a:endParaRPr/>
          </a:p>
          <a:p>
            <a:pPr marL="0" lvl="0" indent="0" algn="l" rtl="0">
              <a:spcBef>
                <a:spcPts val="0"/>
              </a:spcBef>
              <a:spcAft>
                <a:spcPts val="0"/>
              </a:spcAft>
              <a:buNone/>
            </a:pPr>
            <a:endParaRPr/>
          </a:p>
          <a:p>
            <a:pPr marL="0" lvl="0" indent="0" algn="l" rtl="0">
              <a:spcBef>
                <a:spcPts val="0"/>
              </a:spcBef>
              <a:spcAft>
                <a:spcPts val="0"/>
              </a:spcAft>
              <a:buNone/>
            </a:pPr>
            <a:r>
              <a:rPr lang="en-US"/>
              <a:t>8.0  (May 2020)</a:t>
            </a:r>
            <a:endParaRPr/>
          </a:p>
          <a:p>
            <a:pPr marL="171450" lvl="0" indent="-171450" algn="l" rtl="0">
              <a:spcBef>
                <a:spcPts val="0"/>
              </a:spcBef>
              <a:spcAft>
                <a:spcPts val="0"/>
              </a:spcAft>
              <a:buClr>
                <a:schemeClr val="dk1"/>
              </a:buClr>
              <a:buSzPts val="1200"/>
              <a:buFont typeface="Arial"/>
              <a:buChar char="•"/>
            </a:pPr>
            <a:r>
              <a:rPr lang="en-US"/>
              <a:t>All slides reformatted for 16:9 aspect ratio</a:t>
            </a:r>
            <a:endParaRPr/>
          </a:p>
          <a:p>
            <a:pPr marL="171450" lvl="0" indent="-171450" algn="l" rtl="0">
              <a:spcBef>
                <a:spcPts val="0"/>
              </a:spcBef>
              <a:spcAft>
                <a:spcPts val="0"/>
              </a:spcAft>
              <a:buClr>
                <a:schemeClr val="dk1"/>
              </a:buClr>
              <a:buSzPts val="1200"/>
              <a:buFont typeface="Arial"/>
              <a:buChar char="•"/>
            </a:pPr>
            <a:r>
              <a:rPr lang="en-US"/>
              <a:t>All slides updated to 8</a:t>
            </a:r>
            <a:r>
              <a:rPr lang="en-US" baseline="30000"/>
              <a:t>th</a:t>
            </a:r>
            <a:r>
              <a:rPr lang="en-US"/>
              <a:t> edition material</a:t>
            </a:r>
            <a:endParaRPr/>
          </a:p>
          <a:p>
            <a:pPr marL="171450" lvl="0" indent="-171450" algn="l" rtl="0">
              <a:spcBef>
                <a:spcPts val="0"/>
              </a:spcBef>
              <a:spcAft>
                <a:spcPts val="0"/>
              </a:spcAft>
              <a:buClr>
                <a:schemeClr val="dk1"/>
              </a:buClr>
              <a:buSzPts val="1200"/>
              <a:buFont typeface="Arial"/>
              <a:buChar char="•"/>
            </a:pPr>
            <a:r>
              <a:rPr lang="en-US"/>
              <a:t>Use of Calibri font, rather that Gill Sans MT</a:t>
            </a:r>
            <a:endParaRPr/>
          </a:p>
          <a:p>
            <a:pPr marL="171450" lvl="0" indent="-171450" algn="l" rtl="0">
              <a:spcBef>
                <a:spcPts val="0"/>
              </a:spcBef>
              <a:spcAft>
                <a:spcPts val="0"/>
              </a:spcAft>
              <a:buClr>
                <a:schemeClr val="dk1"/>
              </a:buClr>
              <a:buSzPts val="1200"/>
              <a:buFont typeface="Arial"/>
              <a:buChar char="•"/>
            </a:pPr>
            <a:r>
              <a:rPr lang="en-US"/>
              <a:t>Add LOTS more animation throughout</a:t>
            </a:r>
            <a:endParaRPr/>
          </a:p>
          <a:p>
            <a:pPr marL="171450" lvl="0" indent="-171450" algn="l" rtl="0">
              <a:spcBef>
                <a:spcPts val="0"/>
              </a:spcBef>
              <a:spcAft>
                <a:spcPts val="0"/>
              </a:spcAft>
              <a:buClr>
                <a:schemeClr val="dk1"/>
              </a:buClr>
              <a:buSzPts val="1200"/>
              <a:buFont typeface="Arial"/>
              <a:buChar char="•"/>
            </a:pPr>
            <a:r>
              <a:rPr lang="en-US"/>
              <a:t>lighter header font</a:t>
            </a:r>
            <a:endParaRPr/>
          </a:p>
          <a:p>
            <a:pPr marL="171450" lvl="0" indent="-171450" algn="l" rtl="0">
              <a:spcBef>
                <a:spcPts val="0"/>
              </a:spcBef>
              <a:spcAft>
                <a:spcPts val="0"/>
              </a:spcAft>
              <a:buClr>
                <a:schemeClr val="dk1"/>
              </a:buClr>
              <a:buSzPts val="1200"/>
              <a:buFont typeface="Arial"/>
              <a:buChar char="•"/>
            </a:pPr>
            <a:r>
              <a:rPr lang="en-US"/>
              <a:t>wireless security completely redone (updated WiFi and added 4G/5G)</a:t>
            </a:r>
            <a:endParaRPr/>
          </a:p>
          <a:p>
            <a:pPr marL="171450" lvl="0" indent="-171450" algn="l" rtl="0">
              <a:spcBef>
                <a:spcPts val="0"/>
              </a:spcBef>
              <a:spcAft>
                <a:spcPts val="0"/>
              </a:spcAft>
              <a:buClr>
                <a:schemeClr val="dk1"/>
              </a:buClr>
              <a:buSzPts val="1200"/>
              <a:buFont typeface="Arial"/>
              <a:buChar char="•"/>
            </a:pPr>
            <a:r>
              <a:rPr lang="en-US"/>
              <a:t>SSL material replaces by TLS 1.3 (up-to-date)</a:t>
            </a:r>
            <a:endParaRPr/>
          </a:p>
          <a:p>
            <a:pPr marL="171450" lvl="0" indent="-95250" algn="l" rtl="0">
              <a:spcBef>
                <a:spcPts val="0"/>
              </a:spcBef>
              <a:spcAft>
                <a:spcPts val="0"/>
              </a:spcAft>
              <a:buClr>
                <a:schemeClr val="dk1"/>
              </a:buClr>
              <a:buSzPts val="1200"/>
              <a:buFont typeface="Arial"/>
              <a:buNone/>
            </a:pPr>
            <a:endParaRPr/>
          </a:p>
          <a:p>
            <a:pPr marL="0" lvl="0" indent="0" algn="l" rtl="0">
              <a:spcBef>
                <a:spcPts val="0"/>
              </a:spcBef>
              <a:spcAft>
                <a:spcPts val="0"/>
              </a:spcAft>
              <a:buClr>
                <a:schemeClr val="dk1"/>
              </a:buClr>
              <a:buSzPts val="1200"/>
              <a:buFont typeface="Arial"/>
              <a:buNone/>
            </a:pPr>
            <a:r>
              <a:rPr lang="en-US"/>
              <a:t>V8.2 (Feb 2022)</a:t>
            </a:r>
            <a:endParaRPr/>
          </a:p>
          <a:p>
            <a:pPr marL="0" lvl="0" indent="0" algn="l" rtl="0">
              <a:spcBef>
                <a:spcPts val="0"/>
              </a:spcBef>
              <a:spcAft>
                <a:spcPts val="0"/>
              </a:spcAft>
              <a:buClr>
                <a:schemeClr val="dk1"/>
              </a:buClr>
              <a:buSzPts val="1200"/>
              <a:buFont typeface="Arial"/>
              <a:buNone/>
            </a:pPr>
            <a:r>
              <a:rPr lang="en-US"/>
              <a:t>Minor corrections</a:t>
            </a:r>
            <a:endParaRPr/>
          </a:p>
        </p:txBody>
      </p:sp>
      <p:sp>
        <p:nvSpPr>
          <p:cNvPr id="96" name="Google Shape;96;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a:t>
            </a:fld>
            <a:endParaRPr/>
          </a:p>
        </p:txBody>
      </p:sp>
    </p:spTree>
    <p:extLst>
      <p:ext uri="{BB962C8B-B14F-4D97-AF65-F5344CB8AC3E}">
        <p14:creationId xmlns:p14="http://schemas.microsoft.com/office/powerpoint/2010/main" val="17268063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Did you know that if cybercrime were a country, it would rank as the third largest economy in the world by GDP? In Apr 2024, the global cybercrime economy was worth $9.5 trillion.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staggering fact underscores the importance of security awareness.</a:t>
            </a:r>
          </a:p>
          <a:p>
            <a:endParaRPr lang="en-US" dirty="0"/>
          </a:p>
          <a:p>
            <a:endParaRPr lang="en-US" dirty="0"/>
          </a:p>
          <a:p>
            <a:r>
              <a:rPr lang="en-US" dirty="0"/>
              <a:t>April 2024: https://sponsored.bloomberg.com/quicksight/check-point/the-worlds-third-largest-economy-has-bad-intentions-and-its-only-getting-bigger</a:t>
            </a:r>
          </a:p>
          <a:p>
            <a:endParaRPr lang="en-US" dirty="0"/>
          </a:p>
          <a:p>
            <a:r>
              <a:rPr lang="en-US" b="0" i="0" dirty="0">
                <a:solidFill>
                  <a:srgbClr val="000000"/>
                </a:solidFill>
                <a:effectLst/>
                <a:latin typeface="muli"/>
              </a:rPr>
              <a:t>World Economic Forum describes it as “the dark underbelly of the digital era.”</a:t>
            </a:r>
          </a:p>
          <a:p>
            <a:endParaRPr lang="en-US" b="0" i="0" dirty="0">
              <a:solidFill>
                <a:srgbClr val="000000"/>
              </a:solidFill>
              <a:effectLst/>
              <a:latin typeface="muli"/>
            </a:endParaRPr>
          </a:p>
          <a:p>
            <a:r>
              <a:rPr lang="en-US" b="0" i="0" dirty="0">
                <a:solidFill>
                  <a:srgbClr val="000000"/>
                </a:solidFill>
                <a:effectLst/>
                <a:latin typeface="muli"/>
              </a:rPr>
              <a:t>Although these cyber criminals are scattered around the globe, they form a well-oiled franchise in aggregate, with ransom money paid by victims and distributed into the recruiting, R&amp;D, ransomware negotiations, bitcoin laundering, and malware and </a:t>
            </a:r>
            <a:r>
              <a:rPr lang="en-US" b="0" i="0" dirty="0" err="1">
                <a:solidFill>
                  <a:srgbClr val="000000"/>
                </a:solidFill>
                <a:effectLst/>
                <a:latin typeface="muli"/>
              </a:rPr>
              <a:t>encrypter</a:t>
            </a:r>
            <a:r>
              <a:rPr lang="en-US" b="0" i="0" dirty="0">
                <a:solidFill>
                  <a:srgbClr val="000000"/>
                </a:solidFill>
                <a:effectLst/>
                <a:latin typeface="muli"/>
              </a:rPr>
              <a:t> development that enable the next attack. </a:t>
            </a:r>
            <a:endParaRPr lang="en-US" dirty="0"/>
          </a:p>
          <a:p>
            <a:endParaRPr lang="en-CA" dirty="0"/>
          </a:p>
        </p:txBody>
      </p:sp>
      <p:sp>
        <p:nvSpPr>
          <p:cNvPr id="4" name="Slide Number Placeholder 3"/>
          <p:cNvSpPr>
            <a:spLocks noGrp="1"/>
          </p:cNvSpPr>
          <p:nvPr>
            <p:ph type="sldNum" sz="quarter" idx="5"/>
          </p:nvPr>
        </p:nvSpPr>
        <p:spPr/>
        <p:txBody>
          <a:bodyPr/>
          <a:lstStyle/>
          <a:p>
            <a:fld id="{46B03E4E-4774-E944-990E-761C025100EC}" type="slidenum">
              <a:rPr lang="en-US" smtClean="0"/>
              <a:t>9</a:t>
            </a:fld>
            <a:endParaRPr lang="en-US"/>
          </a:p>
        </p:txBody>
      </p:sp>
    </p:spTree>
    <p:extLst>
      <p:ext uri="{BB962C8B-B14F-4D97-AF65-F5344CB8AC3E}">
        <p14:creationId xmlns:p14="http://schemas.microsoft.com/office/powerpoint/2010/main" val="9540585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3"/>
        <p:cNvGrpSpPr/>
        <p:nvPr/>
      </p:nvGrpSpPr>
      <p:grpSpPr>
        <a:xfrm>
          <a:off x="0" y="0"/>
          <a:ext cx="0" cy="0"/>
          <a:chOff x="0" y="0"/>
          <a:chExt cx="0" cy="0"/>
        </a:xfrm>
      </p:grpSpPr>
      <p:sp>
        <p:nvSpPr>
          <p:cNvPr id="14" name="Google Shape;14;p69"/>
          <p:cNvSpPr txBox="1">
            <a:spLocks noGrp="1"/>
          </p:cNvSpPr>
          <p:nvPr>
            <p:ph type="title"/>
          </p:nvPr>
        </p:nvSpPr>
        <p:spPr>
          <a:xfrm>
            <a:off x="838200" y="451821"/>
            <a:ext cx="10515600" cy="89462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0000A3"/>
              </a:buClr>
              <a:buSzPts val="4400"/>
              <a:buFont typeface="Calibri"/>
              <a:buNone/>
              <a:defRPr sz="4400">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 name="Google Shape;15;p69"/>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100" b="0" i="0" u="none" strike="noStrike" cap="none">
                <a:solidFill>
                  <a:srgbClr val="7F7F7F"/>
                </a:solidFill>
                <a:latin typeface="Calibri"/>
                <a:ea typeface="Calibri"/>
                <a:cs typeface="Calibri"/>
                <a:sym typeface="Calibri"/>
              </a:defRPr>
            </a:lvl1pPr>
            <a:lvl2pPr marL="0" lvl="1" indent="0" algn="r">
              <a:spcBef>
                <a:spcPts val="0"/>
              </a:spcBef>
              <a:buNone/>
              <a:defRPr sz="1100" b="0" i="0" u="none" strike="noStrike" cap="none">
                <a:solidFill>
                  <a:srgbClr val="7F7F7F"/>
                </a:solidFill>
                <a:latin typeface="Calibri"/>
                <a:ea typeface="Calibri"/>
                <a:cs typeface="Calibri"/>
                <a:sym typeface="Calibri"/>
              </a:defRPr>
            </a:lvl2pPr>
            <a:lvl3pPr marL="0" lvl="2" indent="0" algn="r">
              <a:spcBef>
                <a:spcPts val="0"/>
              </a:spcBef>
              <a:buNone/>
              <a:defRPr sz="1100" b="0" i="0" u="none" strike="noStrike" cap="none">
                <a:solidFill>
                  <a:srgbClr val="7F7F7F"/>
                </a:solidFill>
                <a:latin typeface="Calibri"/>
                <a:ea typeface="Calibri"/>
                <a:cs typeface="Calibri"/>
                <a:sym typeface="Calibri"/>
              </a:defRPr>
            </a:lvl3pPr>
            <a:lvl4pPr marL="0" lvl="3" indent="0" algn="r">
              <a:spcBef>
                <a:spcPts val="0"/>
              </a:spcBef>
              <a:buNone/>
              <a:defRPr sz="1100" b="0" i="0" u="none" strike="noStrike" cap="none">
                <a:solidFill>
                  <a:srgbClr val="7F7F7F"/>
                </a:solidFill>
                <a:latin typeface="Calibri"/>
                <a:ea typeface="Calibri"/>
                <a:cs typeface="Calibri"/>
                <a:sym typeface="Calibri"/>
              </a:defRPr>
            </a:lvl4pPr>
            <a:lvl5pPr marL="0" lvl="4" indent="0" algn="r">
              <a:spcBef>
                <a:spcPts val="0"/>
              </a:spcBef>
              <a:buNone/>
              <a:defRPr sz="1100" b="0" i="0" u="none" strike="noStrike" cap="none">
                <a:solidFill>
                  <a:srgbClr val="7F7F7F"/>
                </a:solidFill>
                <a:latin typeface="Calibri"/>
                <a:ea typeface="Calibri"/>
                <a:cs typeface="Calibri"/>
                <a:sym typeface="Calibri"/>
              </a:defRPr>
            </a:lvl5pPr>
            <a:lvl6pPr marL="0" lvl="5" indent="0" algn="r">
              <a:spcBef>
                <a:spcPts val="0"/>
              </a:spcBef>
              <a:buNone/>
              <a:defRPr sz="1100" b="0" i="0" u="none" strike="noStrike" cap="none">
                <a:solidFill>
                  <a:srgbClr val="7F7F7F"/>
                </a:solidFill>
                <a:latin typeface="Calibri"/>
                <a:ea typeface="Calibri"/>
                <a:cs typeface="Calibri"/>
                <a:sym typeface="Calibri"/>
              </a:defRPr>
            </a:lvl6pPr>
            <a:lvl7pPr marL="0" lvl="6" indent="0" algn="r">
              <a:spcBef>
                <a:spcPts val="0"/>
              </a:spcBef>
              <a:buNone/>
              <a:defRPr sz="1100" b="0" i="0" u="none" strike="noStrike" cap="none">
                <a:solidFill>
                  <a:srgbClr val="7F7F7F"/>
                </a:solidFill>
                <a:latin typeface="Calibri"/>
                <a:ea typeface="Calibri"/>
                <a:cs typeface="Calibri"/>
                <a:sym typeface="Calibri"/>
              </a:defRPr>
            </a:lvl7pPr>
            <a:lvl8pPr marL="0" lvl="7" indent="0" algn="r">
              <a:spcBef>
                <a:spcPts val="0"/>
              </a:spcBef>
              <a:buNone/>
              <a:defRPr sz="1100" b="0" i="0" u="none" strike="noStrike" cap="none">
                <a:solidFill>
                  <a:srgbClr val="7F7F7F"/>
                </a:solidFill>
                <a:latin typeface="Calibri"/>
                <a:ea typeface="Calibri"/>
                <a:cs typeface="Calibri"/>
                <a:sym typeface="Calibri"/>
              </a:defRPr>
            </a:lvl8pPr>
            <a:lvl9pPr marL="0" lvl="8" indent="0" algn="r">
              <a:spcBef>
                <a:spcPts val="0"/>
              </a:spcBef>
              <a:buNone/>
              <a:defRPr sz="1100" b="0" i="0" u="none" strike="noStrike" cap="none">
                <a:solidFill>
                  <a:srgbClr val="7F7F7F"/>
                </a:solidFill>
                <a:latin typeface="Calibri"/>
                <a:ea typeface="Calibri"/>
                <a:cs typeface="Calibri"/>
                <a:sym typeface="Calibri"/>
              </a:defRPr>
            </a:lvl9pPr>
          </a:lstStyle>
          <a:p>
            <a:pPr marL="0" lvl="0" indent="0" algn="r" rtl="0">
              <a:spcBef>
                <a:spcPts val="0"/>
              </a:spcBef>
              <a:spcAft>
                <a:spcPts val="0"/>
              </a:spcAft>
              <a:buNone/>
            </a:pPr>
            <a:r>
              <a:rPr lang="en-US"/>
              <a:t>Introduction: 1-</a:t>
            </a: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E13643-73E7-46CD-8994-6F255A66BD1A}" type="datetimeFigureOut">
              <a:rPr lang="en-US" smtClean="0"/>
              <a:t>3/22/2025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174EB13-EFA3-4FC9-AF69-0921C1086D9C}" type="slidenum">
              <a:rPr lang="en-US" smtClean="0"/>
              <a:t>‹#›</a:t>
            </a:fld>
            <a:endParaRPr lang="en-US"/>
          </a:p>
        </p:txBody>
      </p:sp>
    </p:spTree>
    <p:extLst>
      <p:ext uri="{BB962C8B-B14F-4D97-AF65-F5344CB8AC3E}">
        <p14:creationId xmlns:p14="http://schemas.microsoft.com/office/powerpoint/2010/main" val="28952264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E13643-73E7-46CD-8994-6F255A66BD1A}" type="datetimeFigureOut">
              <a:rPr lang="en-US" smtClean="0"/>
              <a:t>3/22/2025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174EB13-EFA3-4FC9-AF69-0921C1086D9C}" type="slidenum">
              <a:rPr lang="en-US" smtClean="0"/>
              <a:t>‹#›</a:t>
            </a:fld>
            <a:endParaRPr lang="en-US"/>
          </a:p>
        </p:txBody>
      </p:sp>
    </p:spTree>
    <p:extLst>
      <p:ext uri="{BB962C8B-B14F-4D97-AF65-F5344CB8AC3E}">
        <p14:creationId xmlns:p14="http://schemas.microsoft.com/office/powerpoint/2010/main" val="40131150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and Content_White">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692001"/>
            <a:ext cx="10515600" cy="4351338"/>
          </a:xfrm>
        </p:spPr>
        <p:txBody>
          <a:bodyPr/>
          <a:lstStyle>
            <a:lvl1pPr>
              <a:defRPr>
                <a:latin typeface="Arial" panose="020B0604020202020204" pitchFamily="34" charset="0"/>
                <a:ea typeface="Arial" panose="020B0604020202020204" pitchFamily="34" charset="0"/>
                <a:cs typeface="Arial" panose="020B0604020202020204" pitchFamily="34" charset="0"/>
              </a:defRPr>
            </a:lvl1pPr>
            <a:lvl2pPr>
              <a:defRPr>
                <a:latin typeface="Arial" panose="020B0604020202020204" pitchFamily="34" charset="0"/>
                <a:ea typeface="Arial" panose="020B0604020202020204" pitchFamily="34" charset="0"/>
                <a:cs typeface="Arial" panose="020B0604020202020204" pitchFamily="34" charset="0"/>
              </a:defRPr>
            </a:lvl2pPr>
            <a:lvl3pPr>
              <a:defRPr>
                <a:latin typeface="Arial" panose="020B0604020202020204" pitchFamily="34" charset="0"/>
                <a:ea typeface="Arial" panose="020B0604020202020204" pitchFamily="34" charset="0"/>
                <a:cs typeface="Arial" panose="020B0604020202020204" pitchFamily="34" charset="0"/>
              </a:defRPr>
            </a:lvl3pPr>
            <a:lvl4pPr>
              <a:defRPr>
                <a:latin typeface="Arial" panose="020B0604020202020204" pitchFamily="34" charset="0"/>
                <a:ea typeface="Arial" panose="020B0604020202020204" pitchFamily="34" charset="0"/>
                <a:cs typeface="Arial" panose="020B0604020202020204" pitchFamily="34" charset="0"/>
              </a:defRPr>
            </a:lvl4pPr>
            <a:lvl5pPr>
              <a:defRPr>
                <a:latin typeface="Arial" panose="020B0604020202020204" pitchFamily="34" charset="0"/>
                <a:ea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6" name="Straight Connector 5"/>
          <p:cNvCxnSpPr/>
          <p:nvPr userDrawn="1"/>
        </p:nvCxnSpPr>
        <p:spPr>
          <a:xfrm>
            <a:off x="838201" y="1332089"/>
            <a:ext cx="9810044" cy="0"/>
          </a:xfrm>
          <a:prstGeom prst="line">
            <a:avLst/>
          </a:prstGeom>
          <a:ln w="25400">
            <a:solidFill>
              <a:srgbClr val="E1192B"/>
            </a:solidFill>
          </a:ln>
        </p:spPr>
        <p:style>
          <a:lnRef idx="1">
            <a:schemeClr val="accent1"/>
          </a:lnRef>
          <a:fillRef idx="0">
            <a:schemeClr val="accent1"/>
          </a:fillRef>
          <a:effectRef idx="0">
            <a:schemeClr val="accent1"/>
          </a:effectRef>
          <a:fontRef idx="minor">
            <a:schemeClr val="tx1"/>
          </a:fontRef>
        </p:style>
      </p:cxnSp>
      <p:sp>
        <p:nvSpPr>
          <p:cNvPr id="11" name="Title 1"/>
          <p:cNvSpPr>
            <a:spLocks noGrp="1"/>
          </p:cNvSpPr>
          <p:nvPr>
            <p:ph type="title"/>
          </p:nvPr>
        </p:nvSpPr>
        <p:spPr>
          <a:xfrm>
            <a:off x="838200" y="302419"/>
            <a:ext cx="10515600" cy="1325563"/>
          </a:xfrm>
        </p:spPr>
        <p:txBody>
          <a:bodyPr/>
          <a:lstStyle>
            <a:lvl1pPr>
              <a:defRPr>
                <a:solidFill>
                  <a:schemeClr val="tx1"/>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title style</a:t>
            </a:r>
          </a:p>
        </p:txBody>
      </p:sp>
      <p:pic>
        <p:nvPicPr>
          <p:cNvPr id="9" name="Picture 8"/>
          <p:cNvPicPr>
            <a:picLocks noChangeAspect="1"/>
          </p:cNvPicPr>
          <p:nvPr userDrawn="1"/>
        </p:nvPicPr>
        <p:blipFill>
          <a:blip r:embed="rId2"/>
          <a:stretch>
            <a:fillRect/>
          </a:stretch>
        </p:blipFill>
        <p:spPr>
          <a:xfrm>
            <a:off x="10604771" y="5559425"/>
            <a:ext cx="1079500" cy="830792"/>
          </a:xfrm>
          <a:prstGeom prst="rect">
            <a:avLst/>
          </a:prstGeom>
        </p:spPr>
      </p:pic>
      <p:sp>
        <p:nvSpPr>
          <p:cNvPr id="4" name="Slide Number Placeholder 3"/>
          <p:cNvSpPr>
            <a:spLocks noGrp="1"/>
          </p:cNvSpPr>
          <p:nvPr>
            <p:ph type="sldNum" sz="quarter" idx="10"/>
          </p:nvPr>
        </p:nvSpPr>
        <p:spPr/>
        <p:txBody>
          <a:bodyPr/>
          <a:lstStyle>
            <a:lvl1pPr>
              <a:defRPr>
                <a:solidFill>
                  <a:schemeClr val="bg1">
                    <a:lumMod val="75000"/>
                  </a:schemeClr>
                </a:solidFill>
              </a:defRPr>
            </a:lvl1pPr>
          </a:lstStyle>
          <a:p>
            <a:fld id="{2BE017B6-6466-CA44-A203-DCC007137B39}" type="slidenum">
              <a:rPr lang="en-US" smtClean="0"/>
              <a:pPr/>
              <a:t>‹#›</a:t>
            </a:fld>
            <a:endParaRPr lang="en-US" dirty="0"/>
          </a:p>
        </p:txBody>
      </p:sp>
    </p:spTree>
    <p:extLst>
      <p:ext uri="{BB962C8B-B14F-4D97-AF65-F5344CB8AC3E}">
        <p14:creationId xmlns:p14="http://schemas.microsoft.com/office/powerpoint/2010/main" val="399066626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68"/>
          <p:cNvSpPr txBox="1">
            <a:spLocks noGrp="1"/>
          </p:cNvSpPr>
          <p:nvPr>
            <p:ph type="title"/>
          </p:nvPr>
        </p:nvSpPr>
        <p:spPr>
          <a:xfrm>
            <a:off x="838200" y="451821"/>
            <a:ext cx="10515600" cy="894622"/>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0000A3"/>
              </a:buClr>
              <a:buSzPts val="4000"/>
              <a:buFont typeface="Calibri"/>
              <a:buNone/>
              <a:defRPr sz="4000" b="1" i="0" u="none" strike="noStrike" cap="none">
                <a:solidFill>
                  <a:srgbClr val="0000A3"/>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68"/>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rgbClr val="0000A3"/>
              </a:buClr>
              <a:buSzPts val="2800"/>
              <a:buFont typeface="Noto Sans Symbols"/>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rgbClr val="0000A8"/>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68"/>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100" b="0" i="0" u="none" strike="noStrike" cap="none">
                <a:solidFill>
                  <a:srgbClr val="7F7F7F"/>
                </a:solidFill>
                <a:latin typeface="Calibri"/>
                <a:ea typeface="Calibri"/>
                <a:cs typeface="Calibri"/>
                <a:sym typeface="Calibri"/>
              </a:defRPr>
            </a:lvl1pPr>
            <a:lvl2pPr marL="0" marR="0" lvl="1" indent="0" algn="r" rtl="0">
              <a:spcBef>
                <a:spcPts val="0"/>
              </a:spcBef>
              <a:buNone/>
              <a:defRPr sz="1100" b="0" i="0" u="none" strike="noStrike" cap="none">
                <a:solidFill>
                  <a:srgbClr val="7F7F7F"/>
                </a:solidFill>
                <a:latin typeface="Calibri"/>
                <a:ea typeface="Calibri"/>
                <a:cs typeface="Calibri"/>
                <a:sym typeface="Calibri"/>
              </a:defRPr>
            </a:lvl2pPr>
            <a:lvl3pPr marL="0" marR="0" lvl="2" indent="0" algn="r" rtl="0">
              <a:spcBef>
                <a:spcPts val="0"/>
              </a:spcBef>
              <a:buNone/>
              <a:defRPr sz="1100" b="0" i="0" u="none" strike="noStrike" cap="none">
                <a:solidFill>
                  <a:srgbClr val="7F7F7F"/>
                </a:solidFill>
                <a:latin typeface="Calibri"/>
                <a:ea typeface="Calibri"/>
                <a:cs typeface="Calibri"/>
                <a:sym typeface="Calibri"/>
              </a:defRPr>
            </a:lvl3pPr>
            <a:lvl4pPr marL="0" marR="0" lvl="3" indent="0" algn="r" rtl="0">
              <a:spcBef>
                <a:spcPts val="0"/>
              </a:spcBef>
              <a:buNone/>
              <a:defRPr sz="1100" b="0" i="0" u="none" strike="noStrike" cap="none">
                <a:solidFill>
                  <a:srgbClr val="7F7F7F"/>
                </a:solidFill>
                <a:latin typeface="Calibri"/>
                <a:ea typeface="Calibri"/>
                <a:cs typeface="Calibri"/>
                <a:sym typeface="Calibri"/>
              </a:defRPr>
            </a:lvl4pPr>
            <a:lvl5pPr marL="0" marR="0" lvl="4" indent="0" algn="r" rtl="0">
              <a:spcBef>
                <a:spcPts val="0"/>
              </a:spcBef>
              <a:buNone/>
              <a:defRPr sz="1100" b="0" i="0" u="none" strike="noStrike" cap="none">
                <a:solidFill>
                  <a:srgbClr val="7F7F7F"/>
                </a:solidFill>
                <a:latin typeface="Calibri"/>
                <a:ea typeface="Calibri"/>
                <a:cs typeface="Calibri"/>
                <a:sym typeface="Calibri"/>
              </a:defRPr>
            </a:lvl5pPr>
            <a:lvl6pPr marL="0" marR="0" lvl="5" indent="0" algn="r" rtl="0">
              <a:spcBef>
                <a:spcPts val="0"/>
              </a:spcBef>
              <a:buNone/>
              <a:defRPr sz="1100" b="0" i="0" u="none" strike="noStrike" cap="none">
                <a:solidFill>
                  <a:srgbClr val="7F7F7F"/>
                </a:solidFill>
                <a:latin typeface="Calibri"/>
                <a:ea typeface="Calibri"/>
                <a:cs typeface="Calibri"/>
                <a:sym typeface="Calibri"/>
              </a:defRPr>
            </a:lvl6pPr>
            <a:lvl7pPr marL="0" marR="0" lvl="6" indent="0" algn="r" rtl="0">
              <a:spcBef>
                <a:spcPts val="0"/>
              </a:spcBef>
              <a:buNone/>
              <a:defRPr sz="1100" b="0" i="0" u="none" strike="noStrike" cap="none">
                <a:solidFill>
                  <a:srgbClr val="7F7F7F"/>
                </a:solidFill>
                <a:latin typeface="Calibri"/>
                <a:ea typeface="Calibri"/>
                <a:cs typeface="Calibri"/>
                <a:sym typeface="Calibri"/>
              </a:defRPr>
            </a:lvl7pPr>
            <a:lvl8pPr marL="0" marR="0" lvl="7" indent="0" algn="r" rtl="0">
              <a:spcBef>
                <a:spcPts val="0"/>
              </a:spcBef>
              <a:buNone/>
              <a:defRPr sz="1100" b="0" i="0" u="none" strike="noStrike" cap="none">
                <a:solidFill>
                  <a:srgbClr val="7F7F7F"/>
                </a:solidFill>
                <a:latin typeface="Calibri"/>
                <a:ea typeface="Calibri"/>
                <a:cs typeface="Calibri"/>
                <a:sym typeface="Calibri"/>
              </a:defRPr>
            </a:lvl8pPr>
            <a:lvl9pPr marL="0" marR="0" lvl="8" indent="0" algn="r" rtl="0">
              <a:spcBef>
                <a:spcPts val="0"/>
              </a:spcBef>
              <a:buNone/>
              <a:defRPr sz="1100" b="0" i="0" u="none" strike="noStrike" cap="none">
                <a:solidFill>
                  <a:srgbClr val="7F7F7F"/>
                </a:solidFill>
                <a:latin typeface="Calibri"/>
                <a:ea typeface="Calibri"/>
                <a:cs typeface="Calibri"/>
                <a:sym typeface="Calibri"/>
              </a:defRPr>
            </a:lvl9pPr>
          </a:lstStyle>
          <a:p>
            <a:pPr marL="0" lvl="0" indent="0" algn="r" rtl="0">
              <a:spcBef>
                <a:spcPts val="0"/>
              </a:spcBef>
              <a:spcAft>
                <a:spcPts val="0"/>
              </a:spcAft>
              <a:buNone/>
            </a:pPr>
            <a:r>
              <a:rPr lang="en-US"/>
              <a:t>Introduction: 1-</a:t>
            </a: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hyperlink" Target="mailto:ssajjaditorshizi@bcit.ca"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28.png"/><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30.png"/></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hyperlink" Target="https://kinsta.com/blog/cloud-security/" TargetMode="External"/><Relationship Id="rId4" Type="http://schemas.openxmlformats.org/officeDocument/2006/relationships/image" Target="../media/image33.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hyperlink" Target="https://kinsta.com/blog/cloud-security/" TargetMode="External"/><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35.png"/><Relationship Id="rId4" Type="http://schemas.openxmlformats.org/officeDocument/2006/relationships/hyperlink" Target="https://www.freecodecamp.org/news/vm-data-protection-best-practices/"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36.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image" Target="../media/image37.png"/><Relationship Id="rId4" Type="http://schemas.openxmlformats.org/officeDocument/2006/relationships/hyperlink" Target="http://viewer.media.bitpipe.com/1215444125_915/1265208156_314/5-Best-Practices-To-Protect-Virtual-Environments.pdf"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hyperlink" Target="https://www.infracloud.io/blogs/top-10-things-for-container-security/" TargetMode="External"/></Relationships>
</file>

<file path=ppt/slides/_rels/slide24.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2.png"/><Relationship Id="rId7" Type="http://schemas.openxmlformats.org/officeDocument/2006/relationships/image" Target="../media/image43.png"/><Relationship Id="rId12" Type="http://schemas.openxmlformats.org/officeDocument/2006/relationships/image" Target="../media/image48.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42.png"/><Relationship Id="rId11" Type="http://schemas.openxmlformats.org/officeDocument/2006/relationships/image" Target="../media/image47.png"/><Relationship Id="rId5" Type="http://schemas.openxmlformats.org/officeDocument/2006/relationships/image" Target="../media/image41.png"/><Relationship Id="rId10" Type="http://schemas.openxmlformats.org/officeDocument/2006/relationships/image" Target="../media/image46.png"/><Relationship Id="rId4" Type="http://schemas.openxmlformats.org/officeDocument/2006/relationships/image" Target="../media/image40.png"/><Relationship Id="rId9" Type="http://schemas.openxmlformats.org/officeDocument/2006/relationships/image" Target="../media/image45.pn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24.xml"/><Relationship Id="rId1" Type="http://schemas.openxmlformats.org/officeDocument/2006/relationships/slideLayout" Target="../slideLayouts/slideLayout3.xml"/><Relationship Id="rId6" Type="http://schemas.openxmlformats.org/officeDocument/2006/relationships/image" Target="../media/image2.png"/><Relationship Id="rId5" Type="http://schemas.openxmlformats.org/officeDocument/2006/relationships/image" Target="../media/image51.png"/><Relationship Id="rId4" Type="http://schemas.openxmlformats.org/officeDocument/2006/relationships/image" Target="../media/image50.png"/></Relationships>
</file>

<file path=ppt/slides/_rels/slide27.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52.png"/><Relationship Id="rId7" Type="http://schemas.openxmlformats.org/officeDocument/2006/relationships/image" Target="../media/image55.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2.png"/></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56.png"/></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57.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8.xml"/><Relationship Id="rId1" Type="http://schemas.openxmlformats.org/officeDocument/2006/relationships/slideLayout" Target="../slideLayouts/slideLayout1.xml"/><Relationship Id="rId5" Type="http://schemas.openxmlformats.org/officeDocument/2006/relationships/hyperlink" Target="https://aws.amazon.com/architecture/security-identity-compliance/" TargetMode="External"/><Relationship Id="rId4" Type="http://schemas.openxmlformats.org/officeDocument/2006/relationships/image" Target="../media/image60.png"/></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9.xml"/><Relationship Id="rId1" Type="http://schemas.openxmlformats.org/officeDocument/2006/relationships/slideLayout" Target="../slideLayouts/slideLayout1.xml"/><Relationship Id="rId5" Type="http://schemas.openxmlformats.org/officeDocument/2006/relationships/image" Target="../media/image61.png"/><Relationship Id="rId4" Type="http://schemas.openxmlformats.org/officeDocument/2006/relationships/hyperlink" Target="https://cloud.google.com/security/best-practices"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0.xml"/><Relationship Id="rId1" Type="http://schemas.openxmlformats.org/officeDocument/2006/relationships/slideLayout" Target="../slideLayouts/slideLayout1.xml"/><Relationship Id="rId6" Type="http://schemas.openxmlformats.org/officeDocument/2006/relationships/image" Target="../media/image63.png"/><Relationship Id="rId5" Type="http://schemas.openxmlformats.org/officeDocument/2006/relationships/hyperlink" Target="https://www.cyber.gc.ca/en/guidance/certifications-field-cyber-security" TargetMode="External"/><Relationship Id="rId4" Type="http://schemas.openxmlformats.org/officeDocument/2006/relationships/image" Target="../media/image2.png"/></Relationships>
</file>

<file path=ppt/slides/_rels/slide3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1.xml"/><Relationship Id="rId1" Type="http://schemas.openxmlformats.org/officeDocument/2006/relationships/slideLayout" Target="../slideLayouts/slideLayout1.xml"/><Relationship Id="rId5" Type="http://schemas.openxmlformats.org/officeDocument/2006/relationships/image" Target="../media/image65.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hyperlink" Target="https://aws.amazon.com/blogs/publicsector/achieving-five-nines-cloud-justice-public-safety/" TargetMode="Externa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hyperlink" Target="https://people.duke.edu/~tkb13/courses/ece566-2020fa/slides/09-ha.pdf"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3"/>
        <p:cNvGrpSpPr/>
        <p:nvPr/>
      </p:nvGrpSpPr>
      <p:grpSpPr>
        <a:xfrm>
          <a:off x="0" y="0"/>
          <a:ext cx="0" cy="0"/>
          <a:chOff x="0" y="0"/>
          <a:chExt cx="0" cy="0"/>
        </a:xfrm>
      </p:grpSpPr>
      <p:pic>
        <p:nvPicPr>
          <p:cNvPr id="34" name="Google Shape;34;p1" descr="A picture containing drawing&#10;&#10;Description automatically generated"/>
          <p:cNvPicPr preferRelativeResize="0"/>
          <p:nvPr/>
        </p:nvPicPr>
        <p:blipFill rotWithShape="1">
          <a:blip r:embed="rId3">
            <a:alphaModFix/>
          </a:blip>
          <a:srcRect/>
          <a:stretch/>
        </p:blipFill>
        <p:spPr>
          <a:xfrm>
            <a:off x="0" y="5573088"/>
            <a:ext cx="1417834" cy="1284912"/>
          </a:xfrm>
          <a:prstGeom prst="rect">
            <a:avLst/>
          </a:prstGeom>
          <a:noFill/>
          <a:ln>
            <a:noFill/>
          </a:ln>
        </p:spPr>
      </p:pic>
      <p:sp>
        <p:nvSpPr>
          <p:cNvPr id="35" name="Google Shape;35;p1"/>
          <p:cNvSpPr/>
          <p:nvPr/>
        </p:nvSpPr>
        <p:spPr>
          <a:xfrm>
            <a:off x="335280" y="387324"/>
            <a:ext cx="5902960" cy="64629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600" b="1" i="0" u="none" strike="noStrike" cap="none" dirty="0" smtClean="0">
                <a:solidFill>
                  <a:srgbClr val="003C71"/>
                </a:solidFill>
                <a:latin typeface="Arial"/>
                <a:ea typeface="Arial"/>
                <a:cs typeface="Arial"/>
                <a:sym typeface="Arial"/>
              </a:rPr>
              <a:t>Applied Virtual Networks</a:t>
            </a:r>
            <a:endParaRPr sz="3600" b="1" dirty="0">
              <a:solidFill>
                <a:srgbClr val="003C71"/>
              </a:solidFill>
              <a:latin typeface="Arial"/>
              <a:ea typeface="Arial"/>
              <a:cs typeface="Arial"/>
              <a:sym typeface="Arial"/>
            </a:endParaRPr>
          </a:p>
        </p:txBody>
      </p:sp>
      <p:sp>
        <p:nvSpPr>
          <p:cNvPr id="36" name="Google Shape;36;p1"/>
          <p:cNvSpPr/>
          <p:nvPr/>
        </p:nvSpPr>
        <p:spPr>
          <a:xfrm>
            <a:off x="2226342" y="1033614"/>
            <a:ext cx="2280322" cy="52318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dirty="0" smtClean="0">
                <a:solidFill>
                  <a:srgbClr val="003C71"/>
                </a:solidFill>
                <a:latin typeface="Arial"/>
                <a:ea typeface="Arial"/>
                <a:cs typeface="Arial"/>
                <a:sym typeface="Arial"/>
              </a:rPr>
              <a:t>COMP 4912</a:t>
            </a:r>
            <a:endParaRPr sz="2800" b="1" dirty="0">
              <a:solidFill>
                <a:srgbClr val="003C71"/>
              </a:solidFill>
              <a:latin typeface="Arial"/>
              <a:ea typeface="Arial"/>
              <a:cs typeface="Arial"/>
              <a:sym typeface="Arial"/>
            </a:endParaRPr>
          </a:p>
        </p:txBody>
      </p:sp>
      <p:sp>
        <p:nvSpPr>
          <p:cNvPr id="37" name="Google Shape;37;p1"/>
          <p:cNvSpPr/>
          <p:nvPr/>
        </p:nvSpPr>
        <p:spPr>
          <a:xfrm>
            <a:off x="854086" y="2439678"/>
            <a:ext cx="4601103" cy="95406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dirty="0">
                <a:solidFill>
                  <a:srgbClr val="003C71"/>
                </a:solidFill>
                <a:latin typeface="Arial"/>
                <a:ea typeface="Arial"/>
                <a:cs typeface="Arial"/>
                <a:sym typeface="Arial"/>
              </a:rPr>
              <a:t>Instructor:</a:t>
            </a:r>
            <a:r>
              <a:rPr lang="en-US" sz="2800" b="1" dirty="0">
                <a:solidFill>
                  <a:srgbClr val="003C71"/>
                </a:solidFill>
                <a:latin typeface="Arial"/>
                <a:ea typeface="Arial"/>
                <a:cs typeface="Arial"/>
                <a:sym typeface="Arial"/>
              </a:rPr>
              <a:t> Dawood Sajjadi </a:t>
            </a:r>
            <a:endParaRPr lang="en-US" sz="2800" b="1" dirty="0" smtClean="0">
              <a:solidFill>
                <a:srgbClr val="003C71"/>
              </a:solidFill>
              <a:latin typeface="Arial"/>
              <a:ea typeface="Arial"/>
              <a:cs typeface="Arial"/>
              <a:sym typeface="Arial"/>
            </a:endParaRPr>
          </a:p>
          <a:p>
            <a:pPr marL="0" marR="0" lvl="0" indent="0" algn="l" rtl="0">
              <a:spcBef>
                <a:spcPts val="0"/>
              </a:spcBef>
              <a:spcAft>
                <a:spcPts val="0"/>
              </a:spcAft>
              <a:buNone/>
            </a:pPr>
            <a:r>
              <a:rPr lang="en-US" sz="2800" b="1" dirty="0">
                <a:solidFill>
                  <a:srgbClr val="003C71"/>
                </a:solidFill>
              </a:rPr>
              <a:t>	</a:t>
            </a:r>
            <a:r>
              <a:rPr lang="en-US" sz="2800" b="1" dirty="0" smtClean="0">
                <a:solidFill>
                  <a:srgbClr val="003C71"/>
                </a:solidFill>
              </a:rPr>
              <a:t>        </a:t>
            </a:r>
            <a:r>
              <a:rPr lang="en-US" sz="2000" dirty="0" smtClean="0">
                <a:solidFill>
                  <a:srgbClr val="003C71"/>
                </a:solidFill>
                <a:latin typeface="Arial"/>
                <a:ea typeface="Arial"/>
                <a:cs typeface="Arial"/>
                <a:sym typeface="Arial"/>
              </a:rPr>
              <a:t>PhD</a:t>
            </a:r>
            <a:r>
              <a:rPr lang="en-US" sz="2000" dirty="0">
                <a:solidFill>
                  <a:srgbClr val="003C71"/>
                </a:solidFill>
                <a:latin typeface="Arial"/>
                <a:ea typeface="Arial"/>
                <a:cs typeface="Arial"/>
                <a:sym typeface="Arial"/>
              </a:rPr>
              <a:t>, SMIEEE, </a:t>
            </a:r>
            <a:r>
              <a:rPr lang="en-US" sz="2000" dirty="0" smtClean="0">
                <a:solidFill>
                  <a:srgbClr val="003C71"/>
                </a:solidFill>
                <a:latin typeface="Arial"/>
                <a:ea typeface="Arial"/>
                <a:cs typeface="Arial"/>
                <a:sym typeface="Arial"/>
              </a:rPr>
              <a:t>CISSP</a:t>
            </a:r>
            <a:endParaRPr dirty="0"/>
          </a:p>
        </p:txBody>
      </p:sp>
      <p:sp>
        <p:nvSpPr>
          <p:cNvPr id="38" name="Google Shape;38;p1"/>
          <p:cNvSpPr/>
          <p:nvPr/>
        </p:nvSpPr>
        <p:spPr>
          <a:xfrm>
            <a:off x="2317558" y="4547847"/>
            <a:ext cx="3019171"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smtClean="0">
                <a:solidFill>
                  <a:srgbClr val="003C71"/>
                </a:solidFill>
                <a:latin typeface="Arial"/>
                <a:ea typeface="Arial"/>
                <a:cs typeface="Arial"/>
                <a:sym typeface="Arial"/>
              </a:rPr>
              <a:t>Winter-Spring 2025</a:t>
            </a:r>
            <a:endParaRPr sz="2400" b="1" dirty="0">
              <a:solidFill>
                <a:srgbClr val="003C71"/>
              </a:solidFill>
              <a:latin typeface="Arial"/>
              <a:ea typeface="Arial"/>
              <a:cs typeface="Arial"/>
              <a:sym typeface="Arial"/>
            </a:endParaRPr>
          </a:p>
        </p:txBody>
      </p:sp>
      <p:sp>
        <p:nvSpPr>
          <p:cNvPr id="40" name="Google Shape;40;p1"/>
          <p:cNvSpPr/>
          <p:nvPr/>
        </p:nvSpPr>
        <p:spPr>
          <a:xfrm>
            <a:off x="2205577" y="3393745"/>
            <a:ext cx="3345714" cy="43084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200" dirty="0" smtClean="0">
                <a:solidFill>
                  <a:srgbClr val="003C71"/>
                </a:solidFill>
                <a:latin typeface="Arial"/>
                <a:ea typeface="Arial"/>
                <a:cs typeface="Arial"/>
                <a:sym typeface="Arial"/>
                <a:hlinkClick r:id="rId4"/>
              </a:rPr>
              <a:t>ssajjaditorshizi@bcit.ca</a:t>
            </a:r>
            <a:endParaRPr lang="en-US" sz="2200" dirty="0" smtClean="0">
              <a:solidFill>
                <a:srgbClr val="003C71"/>
              </a:solidFill>
              <a:latin typeface="Arial"/>
              <a:ea typeface="Arial"/>
              <a:cs typeface="Arial"/>
              <a:sym typeface="Arial"/>
            </a:endParaRPr>
          </a:p>
        </p:txBody>
      </p:sp>
      <p:sp>
        <p:nvSpPr>
          <p:cNvPr id="41" name="Google Shape;41;p1"/>
          <p:cNvSpPr/>
          <p:nvPr/>
        </p:nvSpPr>
        <p:spPr>
          <a:xfrm>
            <a:off x="2596074" y="5009471"/>
            <a:ext cx="2462137" cy="46166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b="1" dirty="0">
                <a:solidFill>
                  <a:srgbClr val="003C71"/>
                </a:solidFill>
                <a:latin typeface="Arial"/>
                <a:ea typeface="Arial"/>
                <a:cs typeface="Arial"/>
                <a:sym typeface="Arial"/>
              </a:rPr>
              <a:t>Week </a:t>
            </a:r>
            <a:r>
              <a:rPr lang="en-US" sz="2400" b="1" dirty="0" smtClean="0">
                <a:solidFill>
                  <a:srgbClr val="003C71"/>
                </a:solidFill>
                <a:latin typeface="Arial"/>
                <a:ea typeface="Arial"/>
                <a:cs typeface="Arial"/>
                <a:sym typeface="Arial"/>
              </a:rPr>
              <a:t>#10</a:t>
            </a:r>
            <a:endParaRPr sz="2400" b="1" dirty="0">
              <a:solidFill>
                <a:srgbClr val="003C71"/>
              </a:solidFill>
              <a:latin typeface="Arial"/>
              <a:ea typeface="Arial"/>
              <a:cs typeface="Arial"/>
              <a:sym typeface="Arial"/>
            </a:endParaRPr>
          </a:p>
        </p:txBody>
      </p:sp>
      <p:pic>
        <p:nvPicPr>
          <p:cNvPr id="2" name="Picture 1"/>
          <p:cNvPicPr>
            <a:picLocks noChangeAspect="1"/>
          </p:cNvPicPr>
          <p:nvPr/>
        </p:nvPicPr>
        <p:blipFill rotWithShape="1">
          <a:blip r:embed="rId5"/>
          <a:srcRect l="29174" t="7943" r="29013"/>
          <a:stretch/>
        </p:blipFill>
        <p:spPr>
          <a:xfrm>
            <a:off x="6688195" y="95205"/>
            <a:ext cx="5243760" cy="6597081"/>
          </a:xfrm>
          <a:prstGeom prst="roundRect">
            <a:avLst>
              <a:gd name="adj" fmla="val 8594"/>
            </a:avLst>
          </a:prstGeom>
          <a:solidFill>
            <a:srgbClr val="FFFFFF">
              <a:shade val="85000"/>
            </a:srgbClr>
          </a:solidFill>
          <a:ln>
            <a:noFill/>
          </a:ln>
          <a:effectLst/>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5" name="Rectangle 4"/>
          <p:cNvSpPr/>
          <p:nvPr/>
        </p:nvSpPr>
        <p:spPr>
          <a:xfrm>
            <a:off x="377727" y="943483"/>
            <a:ext cx="4545623" cy="2708434"/>
          </a:xfrm>
          <a:prstGeom prst="rect">
            <a:avLst/>
          </a:prstGeom>
        </p:spPr>
        <p:txBody>
          <a:bodyPr wrap="square">
            <a:spAutoFit/>
          </a:bodyPr>
          <a:lstStyle/>
          <a:p>
            <a:r>
              <a:rPr lang="en-US" sz="2000" b="1" u="sng" dirty="0" smtClean="0"/>
              <a:t>Major Common Threats</a:t>
            </a:r>
          </a:p>
          <a:p>
            <a:pPr marL="342900" indent="-342900">
              <a:lnSpc>
                <a:spcPct val="150000"/>
              </a:lnSpc>
              <a:buFont typeface="Wingdings" panose="05000000000000000000" pitchFamily="2" charset="2"/>
              <a:buChar char="ü"/>
            </a:pPr>
            <a:r>
              <a:rPr lang="en-CA" sz="2000" dirty="0" smtClean="0"/>
              <a:t>Phishing</a:t>
            </a:r>
            <a:endParaRPr lang="en-US" sz="2000" dirty="0"/>
          </a:p>
          <a:p>
            <a:pPr marL="342900" indent="-342900">
              <a:lnSpc>
                <a:spcPct val="150000"/>
              </a:lnSpc>
              <a:buFont typeface="Wingdings" panose="05000000000000000000" pitchFamily="2" charset="2"/>
              <a:buChar char="ü"/>
            </a:pPr>
            <a:r>
              <a:rPr lang="en-CA" sz="2000" dirty="0" smtClean="0"/>
              <a:t>Malware/Spyware/Adware…</a:t>
            </a:r>
            <a:endParaRPr lang="en-US" sz="2000" dirty="0" smtClean="0"/>
          </a:p>
          <a:p>
            <a:pPr marL="342900" indent="-342900">
              <a:lnSpc>
                <a:spcPct val="150000"/>
              </a:lnSpc>
              <a:buFont typeface="Wingdings" panose="05000000000000000000" pitchFamily="2" charset="2"/>
              <a:buChar char="ü"/>
            </a:pPr>
            <a:r>
              <a:rPr lang="en-CA" sz="2000" dirty="0" smtClean="0"/>
              <a:t>Denial-of-Service (</a:t>
            </a:r>
            <a:r>
              <a:rPr lang="en-CA" sz="2000" dirty="0" err="1" smtClean="0"/>
              <a:t>DoS</a:t>
            </a:r>
            <a:r>
              <a:rPr lang="en-CA" sz="2000" dirty="0" smtClean="0"/>
              <a:t>) attack</a:t>
            </a:r>
            <a:endParaRPr lang="en-US" sz="2000" dirty="0"/>
          </a:p>
          <a:p>
            <a:pPr marL="342900" indent="-342900">
              <a:lnSpc>
                <a:spcPct val="150000"/>
              </a:lnSpc>
              <a:buFont typeface="Wingdings" panose="05000000000000000000" pitchFamily="2" charset="2"/>
              <a:buChar char="ü"/>
            </a:pPr>
            <a:r>
              <a:rPr lang="en-US" sz="2000" dirty="0" smtClean="0"/>
              <a:t>Man-in-the-Middle (</a:t>
            </a:r>
            <a:r>
              <a:rPr lang="en-US" sz="2000" dirty="0" err="1" smtClean="0"/>
              <a:t>MitM</a:t>
            </a:r>
            <a:r>
              <a:rPr lang="en-US" sz="2000" dirty="0" smtClean="0"/>
              <a:t>) attack</a:t>
            </a:r>
          </a:p>
          <a:p>
            <a:pPr marL="342900" indent="-342900">
              <a:lnSpc>
                <a:spcPct val="150000"/>
              </a:lnSpc>
              <a:buFont typeface="Wingdings" panose="05000000000000000000" pitchFamily="2" charset="2"/>
              <a:buChar char="ü"/>
            </a:pPr>
            <a:r>
              <a:rPr lang="en-US" sz="2000" dirty="0" smtClean="0"/>
              <a:t>Crypto-mining/Crypto-Heist</a:t>
            </a:r>
            <a:endParaRPr lang="en-US" sz="2000" dirty="0"/>
          </a:p>
        </p:txBody>
      </p:sp>
      <p:sp>
        <p:nvSpPr>
          <p:cNvPr id="4" name="Rectangle 1"/>
          <p:cNvSpPr>
            <a:spLocks noChangeArrowheads="1"/>
          </p:cNvSpPr>
          <p:nvPr/>
        </p:nvSpPr>
        <p:spPr bwMode="auto">
          <a:xfrm>
            <a:off x="307388" y="3730499"/>
            <a:ext cx="115288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2000" b="1" i="0" u="sng" strike="noStrike" cap="none" normalizeH="0" baseline="0" dirty="0" smtClean="0">
                <a:ln>
                  <a:noFill/>
                </a:ln>
                <a:solidFill>
                  <a:schemeClr val="tx1"/>
                </a:solidFill>
                <a:effectLst/>
                <a:latin typeface="Arial" panose="020B0604020202020204" pitchFamily="34" charset="0"/>
              </a:rPr>
              <a:t>Impacts</a:t>
            </a:r>
            <a:endParaRPr kumimoji="0" lang="en-US" altLang="en-US" sz="2000" b="0" i="0" u="sng" strike="noStrike" cap="none" normalizeH="0" baseline="0" dirty="0" smtClean="0">
              <a:ln>
                <a:noFill/>
              </a:ln>
              <a:solidFill>
                <a:schemeClr val="tx1"/>
              </a:solidFill>
              <a:effectLst/>
              <a:latin typeface="Arial" panose="020B0604020202020204" pitchFamily="34" charset="0"/>
            </a:endParaRPr>
          </a:p>
        </p:txBody>
      </p:sp>
      <p:sp>
        <p:nvSpPr>
          <p:cNvPr id="6" name="Rectangle 5"/>
          <p:cNvSpPr/>
          <p:nvPr/>
        </p:nvSpPr>
        <p:spPr>
          <a:xfrm>
            <a:off x="377727" y="4130609"/>
            <a:ext cx="3660531" cy="1477328"/>
          </a:xfrm>
          <a:prstGeom prst="rect">
            <a:avLst/>
          </a:prstGeom>
        </p:spPr>
        <p:txBody>
          <a:bodyPr wrap="square">
            <a:spAutoFit/>
          </a:bodyPr>
          <a:lstStyle/>
          <a:p>
            <a:pPr marL="285750" lvl="0" indent="-285750" eaLnBrk="0" fontAlgn="base" hangingPunct="0">
              <a:lnSpc>
                <a:spcPct val="150000"/>
              </a:lnSpc>
              <a:spcBef>
                <a:spcPct val="0"/>
              </a:spcBef>
              <a:spcAft>
                <a:spcPct val="0"/>
              </a:spcAft>
              <a:buClrTx/>
              <a:buFont typeface="Wingdings" panose="05000000000000000000" pitchFamily="2" charset="2"/>
              <a:buChar char="ü"/>
            </a:pPr>
            <a:r>
              <a:rPr lang="en-US" altLang="en-US" sz="2000" dirty="0">
                <a:solidFill>
                  <a:schemeClr val="tx1"/>
                </a:solidFill>
                <a:latin typeface="Arial" panose="020B0604020202020204" pitchFamily="34" charset="0"/>
              </a:rPr>
              <a:t>Data breaches</a:t>
            </a:r>
          </a:p>
          <a:p>
            <a:pPr marL="285750" lvl="0" indent="-285750" eaLnBrk="0" fontAlgn="base" hangingPunct="0">
              <a:lnSpc>
                <a:spcPct val="150000"/>
              </a:lnSpc>
              <a:spcBef>
                <a:spcPct val="0"/>
              </a:spcBef>
              <a:spcAft>
                <a:spcPct val="0"/>
              </a:spcAft>
              <a:buClrTx/>
              <a:buFont typeface="Wingdings" panose="05000000000000000000" pitchFamily="2" charset="2"/>
              <a:buChar char="ü"/>
            </a:pPr>
            <a:r>
              <a:rPr lang="en-US" altLang="en-US" sz="2000" dirty="0">
                <a:solidFill>
                  <a:schemeClr val="tx1"/>
                </a:solidFill>
                <a:latin typeface="Arial" panose="020B0604020202020204" pitchFamily="34" charset="0"/>
              </a:rPr>
              <a:t>Financial loss</a:t>
            </a:r>
          </a:p>
          <a:p>
            <a:pPr marL="285750" lvl="0" indent="-285750" eaLnBrk="0" fontAlgn="base" hangingPunct="0">
              <a:lnSpc>
                <a:spcPct val="150000"/>
              </a:lnSpc>
              <a:spcBef>
                <a:spcPct val="0"/>
              </a:spcBef>
              <a:spcAft>
                <a:spcPct val="0"/>
              </a:spcAft>
              <a:buClrTx/>
              <a:buFont typeface="Wingdings" panose="05000000000000000000" pitchFamily="2" charset="2"/>
              <a:buChar char="ü"/>
            </a:pPr>
            <a:r>
              <a:rPr lang="en-US" altLang="en-US" sz="2000" dirty="0">
                <a:solidFill>
                  <a:schemeClr val="tx1"/>
                </a:solidFill>
                <a:latin typeface="Arial" panose="020B0604020202020204" pitchFamily="34" charset="0"/>
              </a:rPr>
              <a:t>Reputational </a:t>
            </a:r>
            <a:r>
              <a:rPr lang="en-US" altLang="en-US" sz="2000" dirty="0" smtClean="0">
                <a:solidFill>
                  <a:schemeClr val="tx1"/>
                </a:solidFill>
                <a:latin typeface="Arial" panose="020B0604020202020204" pitchFamily="34" charset="0"/>
              </a:rPr>
              <a:t>damage</a:t>
            </a:r>
            <a:endParaRPr lang="en-US" altLang="en-US" sz="2000" dirty="0">
              <a:solidFill>
                <a:schemeClr val="tx1"/>
              </a:solidFill>
              <a:latin typeface="Arial" panose="020B0604020202020204" pitchFamily="34" charset="0"/>
            </a:endParaRPr>
          </a:p>
        </p:txBody>
      </p:sp>
      <p:sp>
        <p:nvSpPr>
          <p:cNvPr id="8" name="Rectangle 7"/>
          <p:cNvSpPr/>
          <p:nvPr/>
        </p:nvSpPr>
        <p:spPr>
          <a:xfrm>
            <a:off x="6310741" y="5450098"/>
            <a:ext cx="5891148" cy="707886"/>
          </a:xfrm>
          <a:prstGeom prst="rect">
            <a:avLst/>
          </a:prstGeom>
        </p:spPr>
        <p:txBody>
          <a:bodyPr wrap="square">
            <a:spAutoFit/>
          </a:bodyPr>
          <a:lstStyle/>
          <a:p>
            <a:pPr algn="ctr"/>
            <a:r>
              <a:rPr lang="en-US" sz="1800" dirty="0">
                <a:latin typeface="Times New Roman" panose="02020603050405020304" pitchFamily="18" charset="0"/>
                <a:cs typeface="Times New Roman" panose="02020603050405020304" pitchFamily="18" charset="0"/>
              </a:rPr>
              <a:t>Infected more than </a:t>
            </a:r>
            <a:r>
              <a:rPr lang="en-US" sz="2000" b="1" dirty="0">
                <a:solidFill>
                  <a:srgbClr val="FF0000"/>
                </a:solidFill>
                <a:latin typeface="Times New Roman" panose="02020603050405020304" pitchFamily="18" charset="0"/>
                <a:cs typeface="Times New Roman" panose="02020603050405020304" pitchFamily="18" charset="0"/>
              </a:rPr>
              <a:t>300,000</a:t>
            </a:r>
            <a:r>
              <a:rPr lang="en-US" sz="2000" b="1" dirty="0">
                <a:latin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cs typeface="Times New Roman" panose="02020603050405020304" pitchFamily="18" charset="0"/>
              </a:rPr>
              <a:t>computers in over </a:t>
            </a:r>
            <a:r>
              <a:rPr lang="en-US" sz="2000" b="1" dirty="0">
                <a:solidFill>
                  <a:srgbClr val="FF0000"/>
                </a:solidFill>
                <a:latin typeface="Times New Roman" panose="02020603050405020304" pitchFamily="18" charset="0"/>
                <a:cs typeface="Times New Roman" panose="02020603050405020304" pitchFamily="18" charset="0"/>
              </a:rPr>
              <a:t>150</a:t>
            </a:r>
            <a:r>
              <a:rPr lang="en-US" sz="1800" dirty="0">
                <a:latin typeface="Times New Roman" panose="02020603050405020304" pitchFamily="18" charset="0"/>
                <a:cs typeface="Times New Roman" panose="02020603050405020304" pitchFamily="18" charset="0"/>
              </a:rPr>
              <a:t> </a:t>
            </a:r>
            <a:r>
              <a:rPr lang="en-US" sz="1800" dirty="0" smtClean="0">
                <a:latin typeface="Times New Roman" panose="02020603050405020304" pitchFamily="18" charset="0"/>
                <a:cs typeface="Times New Roman" panose="02020603050405020304" pitchFamily="18" charset="0"/>
              </a:rPr>
              <a:t>countries </a:t>
            </a:r>
            <a:r>
              <a:rPr lang="en-US" sz="2000" dirty="0" smtClean="0">
                <a:latin typeface="Times New Roman" panose="02020603050405020304" pitchFamily="18" charset="0"/>
                <a:cs typeface="Times New Roman" panose="02020603050405020304" pitchFamily="18" charset="0"/>
              </a:rPr>
              <a:t>[approximate damage: up to $8 billion ]</a:t>
            </a:r>
            <a:endParaRPr lang="en-US" sz="2000" dirty="0">
              <a:latin typeface="Times New Roman" panose="02020603050405020304" pitchFamily="18" charset="0"/>
              <a:cs typeface="Times New Roman" panose="02020603050405020304" pitchFamily="18" charset="0"/>
            </a:endParaRPr>
          </a:p>
        </p:txBody>
      </p:sp>
      <p:sp>
        <p:nvSpPr>
          <p:cNvPr id="9" name="Rectangle 8"/>
          <p:cNvSpPr/>
          <p:nvPr/>
        </p:nvSpPr>
        <p:spPr>
          <a:xfrm>
            <a:off x="7312972" y="228723"/>
            <a:ext cx="3719288" cy="400110"/>
          </a:xfrm>
          <a:prstGeom prst="rect">
            <a:avLst/>
          </a:prstGeom>
        </p:spPr>
        <p:txBody>
          <a:bodyPr wrap="none">
            <a:spAutoFit/>
          </a:bodyPr>
          <a:lstStyle/>
          <a:p>
            <a:r>
              <a:rPr lang="en-US" sz="2000" b="1" dirty="0">
                <a:solidFill>
                  <a:srgbClr val="FF0000"/>
                </a:solidFill>
                <a:latin typeface="Times New Roman" panose="02020603050405020304" pitchFamily="18" charset="0"/>
                <a:cs typeface="Times New Roman" panose="02020603050405020304" pitchFamily="18" charset="0"/>
              </a:rPr>
              <a:t>WannaCry</a:t>
            </a:r>
            <a:r>
              <a:rPr lang="en-US" sz="2000" b="1" dirty="0">
                <a:latin typeface="Times New Roman" panose="02020603050405020304" pitchFamily="18" charset="0"/>
                <a:cs typeface="Times New Roman" panose="02020603050405020304" pitchFamily="18" charset="0"/>
              </a:rPr>
              <a:t> Ransomware Attack</a:t>
            </a:r>
          </a:p>
        </p:txBody>
      </p:sp>
      <p:pic>
        <p:nvPicPr>
          <p:cNvPr id="1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10741" y="1128666"/>
            <a:ext cx="5723751" cy="43214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Rectangle 10"/>
          <p:cNvSpPr/>
          <p:nvPr/>
        </p:nvSpPr>
        <p:spPr>
          <a:xfrm>
            <a:off x="8049895" y="632465"/>
            <a:ext cx="2412840" cy="400110"/>
          </a:xfrm>
          <a:prstGeom prst="rect">
            <a:avLst/>
          </a:prstGeom>
        </p:spPr>
        <p:txBody>
          <a:bodyPr wrap="none">
            <a:spAutoFit/>
          </a:bodyPr>
          <a:lstStyle/>
          <a:p>
            <a:r>
              <a:rPr lang="en-US" sz="2000" dirty="0">
                <a:latin typeface="Times New Roman" panose="02020603050405020304" pitchFamily="18" charset="0"/>
                <a:cs typeface="Times New Roman" panose="02020603050405020304" pitchFamily="18" charset="0"/>
              </a:rPr>
              <a:t> Friday, 12 May 2017</a:t>
            </a:r>
          </a:p>
        </p:txBody>
      </p:sp>
      <p:sp>
        <p:nvSpPr>
          <p:cNvPr id="12" name="Google Shape;99;p3"/>
          <p:cNvSpPr/>
          <p:nvPr/>
        </p:nvSpPr>
        <p:spPr>
          <a:xfrm>
            <a:off x="1417834" y="5926003"/>
            <a:ext cx="6603366" cy="966574"/>
          </a:xfrm>
          <a:prstGeom prst="rect">
            <a:avLst/>
          </a:prstGeom>
          <a:noFill/>
          <a:ln>
            <a:noFill/>
          </a:ln>
        </p:spPr>
        <p:txBody>
          <a:bodyPr spcFirstLastPara="1" wrap="square" lIns="91425" tIns="45700" rIns="91425" bIns="45700" anchor="ctr" anchorCtr="0">
            <a:noAutofit/>
          </a:bodyPr>
          <a:lstStyle/>
          <a:p>
            <a:pPr marL="0" marR="0" lvl="0" indent="0" algn="l" rtl="0">
              <a:lnSpc>
                <a:spcPct val="85000"/>
              </a:lnSpc>
              <a:spcBef>
                <a:spcPts val="0"/>
              </a:spcBef>
              <a:spcAft>
                <a:spcPts val="0"/>
              </a:spcAft>
              <a:buNone/>
            </a:pPr>
            <a:r>
              <a:rPr lang="en-US" sz="4400" b="1" i="0" u="none" strike="noStrike" cap="none" dirty="0" smtClean="0">
                <a:solidFill>
                  <a:srgbClr val="FF0000"/>
                </a:solidFill>
                <a:latin typeface="Calibri"/>
                <a:ea typeface="Calibri"/>
                <a:cs typeface="Calibri"/>
                <a:sym typeface="Calibri"/>
              </a:rPr>
              <a:t>NO ONE is 100% Secure</a:t>
            </a:r>
            <a:endParaRPr sz="4400" b="1" i="0" u="none" strike="noStrike" cap="none" dirty="0">
              <a:solidFill>
                <a:srgbClr val="FF0000"/>
              </a:solidFill>
              <a:latin typeface="Calibri"/>
              <a:ea typeface="Calibri"/>
              <a:cs typeface="Calibri"/>
              <a:sym typeface="Calibri"/>
            </a:endParaRPr>
          </a:p>
        </p:txBody>
      </p:sp>
      <p:pic>
        <p:nvPicPr>
          <p:cNvPr id="13" name="Google Shape;146;p10" descr="A picture containing drawing&#10;&#10;Description automatically generated"/>
          <p:cNvPicPr preferRelativeResize="0"/>
          <p:nvPr/>
        </p:nvPicPr>
        <p:blipFill rotWithShape="1">
          <a:blip r:embed="rId4">
            <a:alphaModFix/>
          </a:blip>
          <a:srcRect/>
          <a:stretch/>
        </p:blipFill>
        <p:spPr>
          <a:xfrm>
            <a:off x="0" y="5573088"/>
            <a:ext cx="1417834" cy="1284912"/>
          </a:xfrm>
          <a:prstGeom prst="rect">
            <a:avLst/>
          </a:prstGeom>
          <a:noFill/>
          <a:ln>
            <a:noFill/>
          </a:ln>
        </p:spPr>
      </p:pic>
      <p:sp>
        <p:nvSpPr>
          <p:cNvPr id="14" name="Google Shape;147;p10"/>
          <p:cNvSpPr/>
          <p:nvPr/>
        </p:nvSpPr>
        <p:spPr>
          <a:xfrm>
            <a:off x="190200" y="97116"/>
            <a:ext cx="3870171" cy="64629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3C71"/>
              </a:buClr>
              <a:buSzPts val="3200"/>
              <a:buFont typeface="Arial"/>
              <a:buNone/>
            </a:pPr>
            <a:r>
              <a:rPr lang="en-US" sz="3600" b="1" i="0" u="none" strike="noStrike" cap="none" dirty="0" smtClean="0">
                <a:solidFill>
                  <a:srgbClr val="003C71"/>
                </a:solidFill>
                <a:latin typeface="Arial"/>
                <a:ea typeface="Arial"/>
                <a:cs typeface="Arial"/>
                <a:sym typeface="Arial"/>
              </a:rPr>
              <a:t>Cyber Security</a:t>
            </a:r>
            <a:endParaRPr sz="3600" b="1" i="0" u="none" strike="noStrike" cap="none" dirty="0">
              <a:solidFill>
                <a:srgbClr val="003C71"/>
              </a:solidFill>
              <a:latin typeface="Arial"/>
              <a:ea typeface="Arial"/>
              <a:cs typeface="Arial"/>
              <a:sym typeface="Arial"/>
            </a:endParaRPr>
          </a:p>
        </p:txBody>
      </p:sp>
    </p:spTree>
    <p:extLst>
      <p:ext uri="{BB962C8B-B14F-4D97-AF65-F5344CB8AC3E}">
        <p14:creationId xmlns:p14="http://schemas.microsoft.com/office/powerpoint/2010/main" val="16788480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4" presetClass="entr" presetSubtype="1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randombar(horizontal)">
                                      <p:cBhvr>
                                        <p:cTn id="13" dur="500"/>
                                        <p:tgtEl>
                                          <p:spTgt spid="8"/>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randombar(horizontal)">
                                      <p:cBhvr>
                                        <p:cTn id="16" dur="500"/>
                                        <p:tgtEl>
                                          <p:spTgt spid="9"/>
                                        </p:tgtEl>
                                      </p:cBhvr>
                                    </p:animEffect>
                                  </p:childTnLst>
                                </p:cTn>
                              </p:par>
                              <p:par>
                                <p:cTn id="17" presetID="14" presetClass="entr" presetSubtype="1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randombar(horizontal)">
                                      <p:cBhvr>
                                        <p:cTn id="19" dur="500"/>
                                        <p:tgtEl>
                                          <p:spTgt spid="10"/>
                                        </p:tgtEl>
                                      </p:cBhvr>
                                    </p:animEffect>
                                  </p:childTnLst>
                                </p:cTn>
                              </p:par>
                              <p:par>
                                <p:cTn id="20" presetID="14" presetClass="entr" presetSubtype="10"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randombar(horizontal)">
                                      <p:cBhvr>
                                        <p:cTn id="2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1" grpId="0"/>
      <p:bldP spid="1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DE640C-DC19-B0A3-554B-825E1D585BC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A6FE430-B4FA-7179-7B45-FD1E667E639F}"/>
              </a:ext>
            </a:extLst>
          </p:cNvPr>
          <p:cNvSpPr>
            <a:spLocks noGrp="1"/>
          </p:cNvSpPr>
          <p:nvPr>
            <p:ph type="title"/>
          </p:nvPr>
        </p:nvSpPr>
        <p:spPr>
          <a:xfrm>
            <a:off x="838200" y="0"/>
            <a:ext cx="10515600" cy="1325563"/>
          </a:xfrm>
        </p:spPr>
        <p:txBody>
          <a:bodyPr/>
          <a:lstStyle/>
          <a:p>
            <a:r>
              <a:rPr lang="en-US" dirty="0">
                <a:solidFill>
                  <a:srgbClr val="002060"/>
                </a:solidFill>
              </a:rPr>
              <a:t>Top Human Risks – SANS 2024</a:t>
            </a:r>
          </a:p>
        </p:txBody>
      </p:sp>
      <p:sp>
        <p:nvSpPr>
          <p:cNvPr id="4" name="Slide Number Placeholder 3">
            <a:extLst>
              <a:ext uri="{FF2B5EF4-FFF2-40B4-BE49-F238E27FC236}">
                <a16:creationId xmlns:a16="http://schemas.microsoft.com/office/drawing/2014/main" id="{932DF358-1BDF-EE2C-DB7C-973A8C24AF50}"/>
              </a:ext>
            </a:extLst>
          </p:cNvPr>
          <p:cNvSpPr>
            <a:spLocks noGrp="1"/>
          </p:cNvSpPr>
          <p:nvPr>
            <p:ph type="sldNum" sz="quarter" idx="10"/>
          </p:nvPr>
        </p:nvSpPr>
        <p:spPr/>
        <p:txBody>
          <a:bodyPr/>
          <a:lstStyle/>
          <a:p>
            <a:fld id="{2BE017B6-6466-CA44-A203-DCC007137B39}" type="slidenum">
              <a:rPr lang="en-US" smtClean="0"/>
              <a:pPr/>
              <a:t>11</a:t>
            </a:fld>
            <a:endParaRPr lang="en-US" dirty="0"/>
          </a:p>
        </p:txBody>
      </p:sp>
      <p:pic>
        <p:nvPicPr>
          <p:cNvPr id="6" name="Picture 5">
            <a:extLst>
              <a:ext uri="{FF2B5EF4-FFF2-40B4-BE49-F238E27FC236}">
                <a16:creationId xmlns:a16="http://schemas.microsoft.com/office/drawing/2014/main" id="{53FBDFA0-02EF-3B58-6948-2E65F8C6826C}"/>
              </a:ext>
            </a:extLst>
          </p:cNvPr>
          <p:cNvPicPr>
            <a:picLocks noChangeAspect="1"/>
          </p:cNvPicPr>
          <p:nvPr/>
        </p:nvPicPr>
        <p:blipFill>
          <a:blip r:embed="rId3"/>
          <a:stretch>
            <a:fillRect/>
          </a:stretch>
        </p:blipFill>
        <p:spPr>
          <a:xfrm>
            <a:off x="2704516" y="1311088"/>
            <a:ext cx="9258300" cy="5448896"/>
          </a:xfrm>
          <a:prstGeom prst="rect">
            <a:avLst/>
          </a:prstGeom>
        </p:spPr>
      </p:pic>
      <p:sp>
        <p:nvSpPr>
          <p:cNvPr id="5" name="TextBox 4">
            <a:extLst>
              <a:ext uri="{FF2B5EF4-FFF2-40B4-BE49-F238E27FC236}">
                <a16:creationId xmlns:a16="http://schemas.microsoft.com/office/drawing/2014/main" id="{63AF112D-9EDF-ADE1-2AA9-0D630FCEF5AC}"/>
              </a:ext>
            </a:extLst>
          </p:cNvPr>
          <p:cNvSpPr txBox="1"/>
          <p:nvPr/>
        </p:nvSpPr>
        <p:spPr>
          <a:xfrm>
            <a:off x="366266" y="1732748"/>
            <a:ext cx="2403565" cy="954107"/>
          </a:xfrm>
          <a:prstGeom prst="rect">
            <a:avLst/>
          </a:prstGeom>
          <a:noFill/>
        </p:spPr>
        <p:txBody>
          <a:bodyPr wrap="square" rtlCol="0">
            <a:spAutoFit/>
          </a:bodyPr>
          <a:lstStyle/>
          <a:p>
            <a:r>
              <a:rPr lang="en-US" sz="2800" b="1" dirty="0">
                <a:solidFill>
                  <a:srgbClr val="FF0000"/>
                </a:solidFill>
              </a:rPr>
              <a:t>Social Engineering</a:t>
            </a:r>
            <a:endParaRPr lang="en-CA" sz="2800" b="1" dirty="0">
              <a:solidFill>
                <a:srgbClr val="FF0000"/>
              </a:solidFill>
            </a:endParaRPr>
          </a:p>
        </p:txBody>
      </p:sp>
      <p:sp>
        <p:nvSpPr>
          <p:cNvPr id="7" name="Right Arrow 6"/>
          <p:cNvSpPr/>
          <p:nvPr/>
        </p:nvSpPr>
        <p:spPr>
          <a:xfrm>
            <a:off x="1632857" y="1850572"/>
            <a:ext cx="1273629" cy="315686"/>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067012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Picture 41"/>
          <p:cNvPicPr>
            <a:picLocks noChangeAspect="1"/>
          </p:cNvPicPr>
          <p:nvPr/>
        </p:nvPicPr>
        <p:blipFill>
          <a:blip r:embed="rId2"/>
          <a:stretch>
            <a:fillRect/>
          </a:stretch>
        </p:blipFill>
        <p:spPr>
          <a:xfrm>
            <a:off x="556003" y="1177452"/>
            <a:ext cx="4248069" cy="2477447"/>
          </a:xfrm>
          <a:prstGeom prst="rect">
            <a:avLst/>
          </a:prstGeom>
        </p:spPr>
      </p:pic>
      <p:sp>
        <p:nvSpPr>
          <p:cNvPr id="16" name="TextBox 15"/>
          <p:cNvSpPr txBox="1"/>
          <p:nvPr/>
        </p:nvSpPr>
        <p:spPr>
          <a:xfrm>
            <a:off x="10130217" y="30143"/>
            <a:ext cx="2061783" cy="338554"/>
          </a:xfrm>
          <a:prstGeom prst="rect">
            <a:avLst/>
          </a:prstGeom>
          <a:noFill/>
        </p:spPr>
        <p:txBody>
          <a:bodyPr wrap="none" rtlCol="0">
            <a:spAutoFit/>
          </a:bodyPr>
          <a:lstStyle/>
          <a:p>
            <a:r>
              <a:rPr lang="en-CA" sz="1600" b="1" dirty="0" smtClean="0">
                <a:solidFill>
                  <a:srgbClr val="002060"/>
                </a:solidFill>
                <a:latin typeface="+mj-lt"/>
              </a:rPr>
              <a:t>Twitter/X:</a:t>
            </a:r>
            <a:r>
              <a:rPr lang="en-CA" sz="1600" dirty="0" smtClean="0">
                <a:solidFill>
                  <a:srgbClr val="002060"/>
                </a:solidFill>
                <a:latin typeface="+mj-lt"/>
              </a:rPr>
              <a:t> @5tuxnet</a:t>
            </a:r>
            <a:endParaRPr lang="en-US" sz="1600" dirty="0">
              <a:solidFill>
                <a:srgbClr val="002060"/>
              </a:solidFill>
              <a:latin typeface="+mj-lt"/>
            </a:endParaRPr>
          </a:p>
        </p:txBody>
      </p:sp>
      <p:sp>
        <p:nvSpPr>
          <p:cNvPr id="13" name="Google Shape;147;p10"/>
          <p:cNvSpPr/>
          <p:nvPr/>
        </p:nvSpPr>
        <p:spPr>
          <a:xfrm>
            <a:off x="190200" y="97116"/>
            <a:ext cx="3870171" cy="64629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3C71"/>
              </a:buClr>
              <a:buSzPts val="3200"/>
              <a:buFont typeface="Arial"/>
              <a:buNone/>
            </a:pPr>
            <a:r>
              <a:rPr lang="en-US" sz="3600" b="1" i="0" u="none" strike="noStrike" cap="none" dirty="0" smtClean="0">
                <a:solidFill>
                  <a:srgbClr val="003C71"/>
                </a:solidFill>
                <a:latin typeface="Arial"/>
                <a:ea typeface="Arial"/>
                <a:cs typeface="Arial"/>
                <a:sym typeface="Arial"/>
              </a:rPr>
              <a:t>Cyber Security</a:t>
            </a:r>
            <a:endParaRPr sz="3600" b="1" i="0" u="none" strike="noStrike" cap="none" dirty="0">
              <a:solidFill>
                <a:srgbClr val="003C71"/>
              </a:solidFill>
              <a:latin typeface="Arial"/>
              <a:ea typeface="Arial"/>
              <a:cs typeface="Arial"/>
              <a:sym typeface="Arial"/>
            </a:endParaRPr>
          </a:p>
        </p:txBody>
      </p:sp>
      <p:pic>
        <p:nvPicPr>
          <p:cNvPr id="2" name="Picture 1"/>
          <p:cNvPicPr>
            <a:picLocks noChangeAspect="1"/>
          </p:cNvPicPr>
          <p:nvPr/>
        </p:nvPicPr>
        <p:blipFill>
          <a:blip r:embed="rId3"/>
          <a:stretch>
            <a:fillRect/>
          </a:stretch>
        </p:blipFill>
        <p:spPr>
          <a:xfrm>
            <a:off x="190200" y="3654899"/>
            <a:ext cx="6468378" cy="3115110"/>
          </a:xfrm>
          <a:prstGeom prst="rect">
            <a:avLst/>
          </a:prstGeom>
        </p:spPr>
      </p:pic>
      <p:pic>
        <p:nvPicPr>
          <p:cNvPr id="14" name="Picture 13">
            <a:extLst>
              <a:ext uri="{FF2B5EF4-FFF2-40B4-BE49-F238E27FC236}">
                <a16:creationId xmlns:a16="http://schemas.microsoft.com/office/drawing/2014/main" id="{66C603FF-332F-A45C-9D8F-9865C890969F}"/>
              </a:ext>
            </a:extLst>
          </p:cNvPr>
          <p:cNvPicPr>
            <a:picLocks noChangeAspect="1"/>
          </p:cNvPicPr>
          <p:nvPr/>
        </p:nvPicPr>
        <p:blipFill>
          <a:blip r:embed="rId4"/>
          <a:stretch>
            <a:fillRect/>
          </a:stretch>
        </p:blipFill>
        <p:spPr>
          <a:xfrm>
            <a:off x="7197635" y="5016649"/>
            <a:ext cx="4576609" cy="1057580"/>
          </a:xfrm>
          <a:prstGeom prst="rect">
            <a:avLst/>
          </a:prstGeom>
        </p:spPr>
      </p:pic>
      <p:sp>
        <p:nvSpPr>
          <p:cNvPr id="3" name="Rectangle 2"/>
          <p:cNvSpPr/>
          <p:nvPr/>
        </p:nvSpPr>
        <p:spPr>
          <a:xfrm>
            <a:off x="10725732" y="5963883"/>
            <a:ext cx="870751" cy="461665"/>
          </a:xfrm>
          <a:prstGeom prst="rect">
            <a:avLst/>
          </a:prstGeom>
        </p:spPr>
        <p:txBody>
          <a:bodyPr wrap="none">
            <a:spAutoFit/>
          </a:bodyPr>
          <a:lstStyle/>
          <a:p>
            <a:r>
              <a:rPr lang="en-US" sz="2400" b="1" dirty="0" smtClean="0">
                <a:solidFill>
                  <a:srgbClr val="FF0000"/>
                </a:solidFill>
                <a:latin typeface="Arial" panose="020B0604020202020204" pitchFamily="34" charset="0"/>
                <a:cs typeface="Arial" panose="020B0604020202020204" pitchFamily="34" charset="0"/>
              </a:rPr>
              <a:t>2024</a:t>
            </a:r>
            <a:endParaRPr lang="en-US" sz="2400" dirty="0">
              <a:solidFill>
                <a:srgbClr val="FF0000"/>
              </a:solidFill>
            </a:endParaRPr>
          </a:p>
        </p:txBody>
      </p:sp>
      <p:pic>
        <p:nvPicPr>
          <p:cNvPr id="4" name="Picture 3"/>
          <p:cNvPicPr>
            <a:picLocks noChangeAspect="1"/>
          </p:cNvPicPr>
          <p:nvPr/>
        </p:nvPicPr>
        <p:blipFill rotWithShape="1">
          <a:blip r:embed="rId5"/>
          <a:srcRect r="2168" b="31758"/>
          <a:stretch/>
        </p:blipFill>
        <p:spPr>
          <a:xfrm>
            <a:off x="6975042" y="993430"/>
            <a:ext cx="4799202" cy="3370312"/>
          </a:xfrm>
          <a:prstGeom prst="rect">
            <a:avLst/>
          </a:prstGeom>
        </p:spPr>
      </p:pic>
    </p:spTree>
    <p:extLst>
      <p:ext uri="{BB962C8B-B14F-4D97-AF65-F5344CB8AC3E}">
        <p14:creationId xmlns:p14="http://schemas.microsoft.com/office/powerpoint/2010/main" val="2812891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Group 33"/>
          <p:cNvGrpSpPr/>
          <p:nvPr/>
        </p:nvGrpSpPr>
        <p:grpSpPr>
          <a:xfrm>
            <a:off x="285750" y="858550"/>
            <a:ext cx="6619875" cy="1082407"/>
            <a:chOff x="285750" y="858550"/>
            <a:chExt cx="6619875" cy="1082407"/>
          </a:xfrm>
        </p:grpSpPr>
        <p:pic>
          <p:nvPicPr>
            <p:cNvPr id="2" name="Picture 1"/>
            <p:cNvPicPr>
              <a:picLocks noChangeAspect="1"/>
            </p:cNvPicPr>
            <p:nvPr/>
          </p:nvPicPr>
          <p:blipFill>
            <a:blip r:embed="rId2"/>
            <a:stretch>
              <a:fillRect/>
            </a:stretch>
          </p:blipFill>
          <p:spPr>
            <a:xfrm>
              <a:off x="285750" y="986222"/>
              <a:ext cx="6619875" cy="954735"/>
            </a:xfrm>
            <a:prstGeom prst="rect">
              <a:avLst/>
            </a:prstGeom>
          </p:spPr>
        </p:pic>
        <p:sp>
          <p:nvSpPr>
            <p:cNvPr id="5" name="Rectangle 4"/>
            <p:cNvSpPr/>
            <p:nvPr/>
          </p:nvSpPr>
          <p:spPr>
            <a:xfrm>
              <a:off x="285750" y="858550"/>
              <a:ext cx="1523174" cy="276999"/>
            </a:xfrm>
            <a:prstGeom prst="rect">
              <a:avLst/>
            </a:prstGeom>
          </p:spPr>
          <p:txBody>
            <a:bodyPr wrap="none">
              <a:spAutoFit/>
            </a:bodyPr>
            <a:lstStyle/>
            <a:p>
              <a:r>
                <a:rPr lang="en-US" sz="1200" dirty="0" smtClean="0">
                  <a:solidFill>
                    <a:srgbClr val="FF0000"/>
                  </a:solidFill>
                  <a:latin typeface="Times New Roman" panose="02020603050405020304" pitchFamily="18" charset="0"/>
                  <a:cs typeface="Times New Roman" panose="02020603050405020304" pitchFamily="18" charset="0"/>
                </a:rPr>
                <a:t>ZDNet, July </a:t>
              </a:r>
              <a:r>
                <a:rPr lang="en-US" sz="1200" dirty="0">
                  <a:solidFill>
                    <a:srgbClr val="FF0000"/>
                  </a:solidFill>
                  <a:latin typeface="Times New Roman" panose="02020603050405020304" pitchFamily="18" charset="0"/>
                  <a:cs typeface="Times New Roman" panose="02020603050405020304" pitchFamily="18" charset="0"/>
                </a:rPr>
                <a:t>19, 2019</a:t>
              </a:r>
            </a:p>
          </p:txBody>
        </p:sp>
      </p:grpSp>
      <p:grpSp>
        <p:nvGrpSpPr>
          <p:cNvPr id="31" name="Group 30"/>
          <p:cNvGrpSpPr/>
          <p:nvPr/>
        </p:nvGrpSpPr>
        <p:grpSpPr>
          <a:xfrm>
            <a:off x="140326" y="4733855"/>
            <a:ext cx="5795963" cy="1992585"/>
            <a:chOff x="140326" y="4811920"/>
            <a:chExt cx="5795963" cy="1992585"/>
          </a:xfrm>
        </p:grpSpPr>
        <p:pic>
          <p:nvPicPr>
            <p:cNvPr id="16" name="Picture 15"/>
            <p:cNvPicPr>
              <a:picLocks noChangeAspect="1"/>
            </p:cNvPicPr>
            <p:nvPr/>
          </p:nvPicPr>
          <p:blipFill>
            <a:blip r:embed="rId3"/>
            <a:stretch>
              <a:fillRect/>
            </a:stretch>
          </p:blipFill>
          <p:spPr>
            <a:xfrm>
              <a:off x="140326" y="4995929"/>
              <a:ext cx="5795963" cy="748613"/>
            </a:xfrm>
            <a:prstGeom prst="rect">
              <a:avLst/>
            </a:prstGeom>
          </p:spPr>
        </p:pic>
        <p:sp>
          <p:nvSpPr>
            <p:cNvPr id="20" name="Rectangle 19"/>
            <p:cNvSpPr/>
            <p:nvPr/>
          </p:nvSpPr>
          <p:spPr>
            <a:xfrm>
              <a:off x="140326" y="4811920"/>
              <a:ext cx="1668598" cy="276999"/>
            </a:xfrm>
            <a:prstGeom prst="rect">
              <a:avLst/>
            </a:prstGeom>
          </p:spPr>
          <p:txBody>
            <a:bodyPr wrap="none">
              <a:spAutoFit/>
            </a:bodyPr>
            <a:lstStyle/>
            <a:p>
              <a:r>
                <a:rPr lang="en-US" sz="1200" dirty="0" smtClean="0">
                  <a:solidFill>
                    <a:srgbClr val="FF0000"/>
                  </a:solidFill>
                  <a:latin typeface="Times New Roman" panose="02020603050405020304" pitchFamily="18" charset="0"/>
                  <a:cs typeface="Times New Roman" panose="02020603050405020304" pitchFamily="18" charset="0"/>
                </a:rPr>
                <a:t>Reuters, August 8, </a:t>
              </a:r>
              <a:r>
                <a:rPr lang="en-US" sz="1200" dirty="0">
                  <a:solidFill>
                    <a:srgbClr val="FF0000"/>
                  </a:solidFill>
                  <a:latin typeface="Times New Roman" panose="02020603050405020304" pitchFamily="18" charset="0"/>
                  <a:cs typeface="Times New Roman" panose="02020603050405020304" pitchFamily="18" charset="0"/>
                </a:rPr>
                <a:t>2019</a:t>
              </a:r>
            </a:p>
          </p:txBody>
        </p:sp>
        <p:pic>
          <p:nvPicPr>
            <p:cNvPr id="17" name="Picture 16"/>
            <p:cNvPicPr>
              <a:picLocks noChangeAspect="1"/>
            </p:cNvPicPr>
            <p:nvPr/>
          </p:nvPicPr>
          <p:blipFill>
            <a:blip r:embed="rId4"/>
            <a:stretch>
              <a:fillRect/>
            </a:stretch>
          </p:blipFill>
          <p:spPr>
            <a:xfrm>
              <a:off x="285750" y="5749339"/>
              <a:ext cx="2371725" cy="1055166"/>
            </a:xfrm>
            <a:prstGeom prst="rect">
              <a:avLst/>
            </a:prstGeom>
          </p:spPr>
        </p:pic>
        <p:sp>
          <p:nvSpPr>
            <p:cNvPr id="22" name="Rectangle 21"/>
            <p:cNvSpPr/>
            <p:nvPr/>
          </p:nvSpPr>
          <p:spPr>
            <a:xfrm>
              <a:off x="2802899" y="6050827"/>
              <a:ext cx="1723549" cy="369332"/>
            </a:xfrm>
            <a:prstGeom prst="rect">
              <a:avLst/>
            </a:prstGeom>
          </p:spPr>
          <p:txBody>
            <a:bodyPr wrap="none">
              <a:spAutoFit/>
            </a:bodyPr>
            <a:lstStyle/>
            <a:p>
              <a:r>
                <a:rPr lang="en-US" dirty="0" smtClean="0">
                  <a:solidFill>
                    <a:srgbClr val="FF0000"/>
                  </a:solidFill>
                  <a:latin typeface="Times New Roman" panose="02020603050405020304" pitchFamily="18" charset="0"/>
                  <a:cs typeface="Times New Roman" panose="02020603050405020304" pitchFamily="18" charset="0"/>
                </a:rPr>
                <a:t>up to $ 1 million</a:t>
              </a:r>
              <a:endParaRPr lang="en-US" dirty="0">
                <a:solidFill>
                  <a:srgbClr val="FF0000"/>
                </a:solidFill>
                <a:latin typeface="Times New Roman" panose="02020603050405020304" pitchFamily="18" charset="0"/>
                <a:cs typeface="Times New Roman" panose="02020603050405020304" pitchFamily="18" charset="0"/>
              </a:endParaRPr>
            </a:p>
          </p:txBody>
        </p:sp>
      </p:grpSp>
      <p:grpSp>
        <p:nvGrpSpPr>
          <p:cNvPr id="33" name="Group 32"/>
          <p:cNvGrpSpPr/>
          <p:nvPr/>
        </p:nvGrpSpPr>
        <p:grpSpPr>
          <a:xfrm>
            <a:off x="202574" y="2068629"/>
            <a:ext cx="6417301" cy="1068765"/>
            <a:chOff x="202574" y="2068629"/>
            <a:chExt cx="6417301" cy="1068765"/>
          </a:xfrm>
        </p:grpSpPr>
        <p:pic>
          <p:nvPicPr>
            <p:cNvPr id="8" name="Picture 7"/>
            <p:cNvPicPr>
              <a:picLocks noChangeAspect="1"/>
            </p:cNvPicPr>
            <p:nvPr/>
          </p:nvPicPr>
          <p:blipFill>
            <a:blip r:embed="rId5"/>
            <a:stretch>
              <a:fillRect/>
            </a:stretch>
          </p:blipFill>
          <p:spPr>
            <a:xfrm>
              <a:off x="285750" y="2345628"/>
              <a:ext cx="6334125" cy="791766"/>
            </a:xfrm>
            <a:prstGeom prst="rect">
              <a:avLst/>
            </a:prstGeom>
          </p:spPr>
        </p:pic>
        <p:sp>
          <p:nvSpPr>
            <p:cNvPr id="29" name="Rectangle 28"/>
            <p:cNvSpPr/>
            <p:nvPr/>
          </p:nvSpPr>
          <p:spPr>
            <a:xfrm>
              <a:off x="202574" y="2068629"/>
              <a:ext cx="1934697" cy="276999"/>
            </a:xfrm>
            <a:prstGeom prst="rect">
              <a:avLst/>
            </a:prstGeom>
          </p:spPr>
          <p:txBody>
            <a:bodyPr wrap="none">
              <a:spAutoFit/>
            </a:bodyPr>
            <a:lstStyle/>
            <a:p>
              <a:r>
                <a:rPr lang="en-CA" sz="1200" dirty="0" err="1" smtClean="0">
                  <a:solidFill>
                    <a:srgbClr val="FF0000"/>
                  </a:solidFill>
                  <a:latin typeface="Times New Roman" panose="02020603050405020304" pitchFamily="18" charset="0"/>
                  <a:cs typeface="Times New Roman" panose="02020603050405020304" pitchFamily="18" charset="0"/>
                </a:rPr>
                <a:t>Arstechnica</a:t>
              </a:r>
              <a:r>
                <a:rPr lang="en-CA" sz="1200" dirty="0" smtClean="0">
                  <a:solidFill>
                    <a:srgbClr val="FF0000"/>
                  </a:solidFill>
                  <a:latin typeface="Times New Roman" panose="02020603050405020304" pitchFamily="18" charset="0"/>
                  <a:cs typeface="Times New Roman" panose="02020603050405020304" pitchFamily="18" charset="0"/>
                </a:rPr>
                <a:t>, August 2, 2019</a:t>
              </a:r>
              <a:endParaRPr lang="en-US" sz="1200" dirty="0">
                <a:solidFill>
                  <a:srgbClr val="FF0000"/>
                </a:solidFill>
                <a:latin typeface="Times New Roman" panose="02020603050405020304" pitchFamily="18" charset="0"/>
                <a:cs typeface="Times New Roman" panose="02020603050405020304" pitchFamily="18" charset="0"/>
              </a:endParaRPr>
            </a:p>
          </p:txBody>
        </p:sp>
      </p:grpSp>
      <p:sp>
        <p:nvSpPr>
          <p:cNvPr id="37" name="TextBox 36"/>
          <p:cNvSpPr txBox="1"/>
          <p:nvPr/>
        </p:nvSpPr>
        <p:spPr>
          <a:xfrm>
            <a:off x="10130217" y="30143"/>
            <a:ext cx="2061783" cy="338554"/>
          </a:xfrm>
          <a:prstGeom prst="rect">
            <a:avLst/>
          </a:prstGeom>
          <a:noFill/>
        </p:spPr>
        <p:txBody>
          <a:bodyPr wrap="none" rtlCol="0">
            <a:spAutoFit/>
          </a:bodyPr>
          <a:lstStyle/>
          <a:p>
            <a:r>
              <a:rPr lang="en-CA" sz="1600" b="1" dirty="0" smtClean="0">
                <a:solidFill>
                  <a:srgbClr val="002060"/>
                </a:solidFill>
                <a:latin typeface="+mj-lt"/>
              </a:rPr>
              <a:t>Twitter/X:</a:t>
            </a:r>
            <a:r>
              <a:rPr lang="en-CA" sz="1600" dirty="0" smtClean="0">
                <a:solidFill>
                  <a:srgbClr val="002060"/>
                </a:solidFill>
                <a:latin typeface="+mj-lt"/>
              </a:rPr>
              <a:t> @5tuxnet</a:t>
            </a:r>
            <a:endParaRPr lang="en-US" sz="1600" dirty="0">
              <a:solidFill>
                <a:srgbClr val="002060"/>
              </a:solidFill>
              <a:latin typeface="+mj-lt"/>
            </a:endParaRPr>
          </a:p>
        </p:txBody>
      </p:sp>
      <p:sp>
        <p:nvSpPr>
          <p:cNvPr id="35" name="Google Shape;147;p10"/>
          <p:cNvSpPr/>
          <p:nvPr/>
        </p:nvSpPr>
        <p:spPr>
          <a:xfrm>
            <a:off x="190200" y="97116"/>
            <a:ext cx="3870171" cy="64629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3C71"/>
              </a:buClr>
              <a:buSzPts val="3200"/>
              <a:buFont typeface="Arial"/>
              <a:buNone/>
            </a:pPr>
            <a:r>
              <a:rPr lang="en-US" sz="3600" b="1" i="0" u="none" strike="noStrike" cap="none" dirty="0" smtClean="0">
                <a:solidFill>
                  <a:srgbClr val="003C71"/>
                </a:solidFill>
                <a:latin typeface="Arial"/>
                <a:ea typeface="Arial"/>
                <a:cs typeface="Arial"/>
                <a:sym typeface="Arial"/>
              </a:rPr>
              <a:t>Cyber Security</a:t>
            </a:r>
            <a:endParaRPr sz="3600" b="1" i="0" u="none" strike="noStrike" cap="none" dirty="0">
              <a:solidFill>
                <a:srgbClr val="003C71"/>
              </a:solidFill>
              <a:latin typeface="Arial"/>
              <a:ea typeface="Arial"/>
              <a:cs typeface="Arial"/>
              <a:sym typeface="Arial"/>
            </a:endParaRPr>
          </a:p>
        </p:txBody>
      </p:sp>
      <p:pic>
        <p:nvPicPr>
          <p:cNvPr id="3" name="Picture 2"/>
          <p:cNvPicPr>
            <a:picLocks noChangeAspect="1"/>
          </p:cNvPicPr>
          <p:nvPr/>
        </p:nvPicPr>
        <p:blipFill>
          <a:blip r:embed="rId6"/>
          <a:stretch>
            <a:fillRect/>
          </a:stretch>
        </p:blipFill>
        <p:spPr>
          <a:xfrm>
            <a:off x="6765299" y="2835744"/>
            <a:ext cx="5393411" cy="3796221"/>
          </a:xfrm>
          <a:prstGeom prst="rect">
            <a:avLst/>
          </a:prstGeom>
        </p:spPr>
      </p:pic>
      <p:pic>
        <p:nvPicPr>
          <p:cNvPr id="4" name="Picture 3"/>
          <p:cNvPicPr>
            <a:picLocks noChangeAspect="1"/>
          </p:cNvPicPr>
          <p:nvPr/>
        </p:nvPicPr>
        <p:blipFill>
          <a:blip r:embed="rId7"/>
          <a:stretch>
            <a:fillRect/>
          </a:stretch>
        </p:blipFill>
        <p:spPr>
          <a:xfrm>
            <a:off x="5695043" y="747377"/>
            <a:ext cx="6496957" cy="1648055"/>
          </a:xfrm>
          <a:prstGeom prst="rect">
            <a:avLst/>
          </a:prstGeom>
        </p:spPr>
      </p:pic>
      <p:pic>
        <p:nvPicPr>
          <p:cNvPr id="6" name="Picture 5"/>
          <p:cNvPicPr>
            <a:picLocks noChangeAspect="1"/>
          </p:cNvPicPr>
          <p:nvPr/>
        </p:nvPicPr>
        <p:blipFill>
          <a:blip r:embed="rId8"/>
          <a:stretch>
            <a:fillRect/>
          </a:stretch>
        </p:blipFill>
        <p:spPr>
          <a:xfrm>
            <a:off x="202574" y="3142191"/>
            <a:ext cx="5449060" cy="1552792"/>
          </a:xfrm>
          <a:prstGeom prst="rect">
            <a:avLst/>
          </a:prstGeom>
        </p:spPr>
      </p:pic>
    </p:spTree>
    <p:extLst>
      <p:ext uri="{BB962C8B-B14F-4D97-AF65-F5344CB8AC3E}">
        <p14:creationId xmlns:p14="http://schemas.microsoft.com/office/powerpoint/2010/main" val="4239412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randombar(horizontal)">
                                      <p:cBhvr>
                                        <p:cTn id="7" dur="500"/>
                                        <p:tgtEl>
                                          <p:spTgt spid="34"/>
                                        </p:tgtEl>
                                      </p:cBhvr>
                                    </p:animEffect>
                                  </p:childTnLst>
                                </p:cTn>
                              </p:par>
                            </p:childTnLst>
                          </p:cTn>
                        </p:par>
                        <p:par>
                          <p:cTn id="8" fill="hold">
                            <p:stCondLst>
                              <p:cond delay="500"/>
                            </p:stCondLst>
                            <p:childTnLst>
                              <p:par>
                                <p:cTn id="9" presetID="14" presetClass="entr" presetSubtype="10" fill="hold" nodeType="afterEffect">
                                  <p:stCondLst>
                                    <p:cond delay="0"/>
                                  </p:stCondLst>
                                  <p:childTnLst>
                                    <p:set>
                                      <p:cBhvr>
                                        <p:cTn id="10" dur="1" fill="hold">
                                          <p:stCondLst>
                                            <p:cond delay="0"/>
                                          </p:stCondLst>
                                        </p:cTn>
                                        <p:tgtEl>
                                          <p:spTgt spid="33"/>
                                        </p:tgtEl>
                                        <p:attrNameLst>
                                          <p:attrName>style.visibility</p:attrName>
                                        </p:attrNameLst>
                                      </p:cBhvr>
                                      <p:to>
                                        <p:strVal val="visible"/>
                                      </p:to>
                                    </p:set>
                                    <p:animEffect transition="in" filter="randombar(horizontal)">
                                      <p:cBhvr>
                                        <p:cTn id="11" dur="500"/>
                                        <p:tgtEl>
                                          <p:spTgt spid="33"/>
                                        </p:tgtEl>
                                      </p:cBhvr>
                                    </p:animEffect>
                                  </p:childTnLst>
                                </p:cTn>
                              </p:par>
                            </p:childTnLst>
                          </p:cTn>
                        </p:par>
                        <p:par>
                          <p:cTn id="12" fill="hold">
                            <p:stCondLst>
                              <p:cond delay="1000"/>
                            </p:stCondLst>
                            <p:childTnLst>
                              <p:par>
                                <p:cTn id="13" presetID="14" presetClass="entr" presetSubtype="10" fill="hold" nodeType="afterEffect">
                                  <p:stCondLst>
                                    <p:cond delay="0"/>
                                  </p:stCondLst>
                                  <p:childTnLst>
                                    <p:set>
                                      <p:cBhvr>
                                        <p:cTn id="14" dur="1" fill="hold">
                                          <p:stCondLst>
                                            <p:cond delay="0"/>
                                          </p:stCondLst>
                                        </p:cTn>
                                        <p:tgtEl>
                                          <p:spTgt spid="31"/>
                                        </p:tgtEl>
                                        <p:attrNameLst>
                                          <p:attrName>style.visibility</p:attrName>
                                        </p:attrNameLst>
                                      </p:cBhvr>
                                      <p:to>
                                        <p:strVal val="visible"/>
                                      </p:to>
                                    </p:set>
                                    <p:animEffect transition="in" filter="randombar(horizontal)">
                                      <p:cBhvr>
                                        <p:cTn id="15"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4132235" y="794008"/>
            <a:ext cx="7954989" cy="5966242"/>
          </a:xfrm>
          <a:prstGeom prst="rect">
            <a:avLst/>
          </a:prstGeom>
        </p:spPr>
      </p:pic>
      <p:sp>
        <p:nvSpPr>
          <p:cNvPr id="4" name="Right Arrow 3"/>
          <p:cNvSpPr/>
          <p:nvPr/>
        </p:nvSpPr>
        <p:spPr>
          <a:xfrm rot="20832514">
            <a:off x="2053464" y="1480557"/>
            <a:ext cx="2669431" cy="381000"/>
          </a:xfrm>
          <a:prstGeom prst="rightArrow">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6313" t="6499" r="4867" b="6555"/>
          <a:stretch/>
        </p:blipFill>
        <p:spPr bwMode="auto">
          <a:xfrm>
            <a:off x="356282" y="3430814"/>
            <a:ext cx="1438237" cy="14078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p:cNvSpPr txBox="1"/>
          <p:nvPr/>
        </p:nvSpPr>
        <p:spPr>
          <a:xfrm>
            <a:off x="93402" y="1752600"/>
            <a:ext cx="1963999" cy="400110"/>
          </a:xfrm>
          <a:prstGeom prst="rect">
            <a:avLst/>
          </a:prstGeom>
          <a:noFill/>
        </p:spPr>
        <p:txBody>
          <a:bodyPr wrap="none" rtlCol="0">
            <a:spAutoFit/>
          </a:bodyPr>
          <a:lstStyle/>
          <a:p>
            <a:r>
              <a:rPr lang="en-US" sz="2000" b="1" dirty="0">
                <a:solidFill>
                  <a:srgbClr val="FF0000"/>
                </a:solidFill>
                <a:latin typeface="Arial" panose="020B0604020202020204" pitchFamily="34" charset="0"/>
                <a:cs typeface="Arial" panose="020B0604020202020204" pitchFamily="34" charset="0"/>
              </a:rPr>
              <a:t>Public Internet</a:t>
            </a:r>
          </a:p>
        </p:txBody>
      </p:sp>
      <p:sp>
        <p:nvSpPr>
          <p:cNvPr id="7" name="Right Arrow 6"/>
          <p:cNvSpPr/>
          <p:nvPr/>
        </p:nvSpPr>
        <p:spPr>
          <a:xfrm>
            <a:off x="2057401" y="2590800"/>
            <a:ext cx="2218794" cy="381000"/>
          </a:xfrm>
          <a:prstGeom prst="rightArrow">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1" y="2571690"/>
            <a:ext cx="2048959" cy="400110"/>
          </a:xfrm>
          <a:prstGeom prst="rect">
            <a:avLst/>
          </a:prstGeom>
          <a:noFill/>
        </p:spPr>
        <p:txBody>
          <a:bodyPr wrap="none" rtlCol="0">
            <a:spAutoFit/>
          </a:bodyPr>
          <a:lstStyle/>
          <a:p>
            <a:r>
              <a:rPr lang="en-US" sz="2000" b="1" dirty="0">
                <a:solidFill>
                  <a:srgbClr val="FF0000"/>
                </a:solidFill>
                <a:latin typeface="Arial" panose="020B0604020202020204" pitchFamily="34" charset="0"/>
                <a:cs typeface="Arial" panose="020B0604020202020204" pitchFamily="34" charset="0"/>
              </a:rPr>
              <a:t>Private Internet</a:t>
            </a:r>
          </a:p>
        </p:txBody>
      </p:sp>
      <p:sp>
        <p:nvSpPr>
          <p:cNvPr id="9" name="Right Arrow 8"/>
          <p:cNvSpPr/>
          <p:nvPr/>
        </p:nvSpPr>
        <p:spPr>
          <a:xfrm rot="767486" flipV="1">
            <a:off x="1912631" y="4264864"/>
            <a:ext cx="2783971" cy="381000"/>
          </a:xfrm>
          <a:prstGeom prst="rightArrow">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5" descr="Image result for Tor 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56391" y="4838700"/>
            <a:ext cx="2112962" cy="1810228"/>
          </a:xfrm>
          <a:prstGeom prst="rect">
            <a:avLst/>
          </a:prstGeom>
          <a:noFill/>
          <a:extLst>
            <a:ext uri="{909E8E84-426E-40DD-AFC4-6F175D3DCCD1}">
              <a14:hiddenFill xmlns:a14="http://schemas.microsoft.com/office/drawing/2010/main">
                <a:solidFill>
                  <a:srgbClr val="FFFFFF"/>
                </a:solidFill>
              </a14:hiddenFill>
            </a:ext>
          </a:extLst>
        </p:spPr>
      </p:pic>
      <p:pic>
        <p:nvPicPr>
          <p:cNvPr id="11" name="Google Shape;146;p10" descr="A picture containing drawing&#10;&#10;Description automatically generated"/>
          <p:cNvPicPr preferRelativeResize="0"/>
          <p:nvPr/>
        </p:nvPicPr>
        <p:blipFill rotWithShape="1">
          <a:blip r:embed="rId6">
            <a:alphaModFix/>
          </a:blip>
          <a:srcRect/>
          <a:stretch/>
        </p:blipFill>
        <p:spPr>
          <a:xfrm>
            <a:off x="0" y="5573088"/>
            <a:ext cx="1417834" cy="1284912"/>
          </a:xfrm>
          <a:prstGeom prst="rect">
            <a:avLst/>
          </a:prstGeom>
          <a:noFill/>
          <a:ln>
            <a:noFill/>
          </a:ln>
        </p:spPr>
      </p:pic>
      <p:sp>
        <p:nvSpPr>
          <p:cNvPr id="13" name="Google Shape;147;p10"/>
          <p:cNvSpPr/>
          <p:nvPr/>
        </p:nvSpPr>
        <p:spPr>
          <a:xfrm>
            <a:off x="190200" y="97116"/>
            <a:ext cx="3870171" cy="64629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3C71"/>
              </a:buClr>
              <a:buSzPts val="3200"/>
              <a:buFont typeface="Arial"/>
              <a:buNone/>
            </a:pPr>
            <a:r>
              <a:rPr lang="en-US" sz="3600" b="1" i="0" u="none" strike="noStrike" cap="none" dirty="0" smtClean="0">
                <a:solidFill>
                  <a:srgbClr val="003C71"/>
                </a:solidFill>
                <a:latin typeface="Arial"/>
                <a:ea typeface="Arial"/>
                <a:cs typeface="Arial"/>
                <a:sym typeface="Arial"/>
              </a:rPr>
              <a:t>Cyber Security</a:t>
            </a:r>
            <a:endParaRPr sz="3600" b="1" i="0" u="none" strike="noStrike" cap="none" dirty="0">
              <a:solidFill>
                <a:srgbClr val="003C71"/>
              </a:solidFill>
              <a:latin typeface="Arial"/>
              <a:ea typeface="Arial"/>
              <a:cs typeface="Arial"/>
              <a:sym typeface="Arial"/>
            </a:endParaRPr>
          </a:p>
        </p:txBody>
      </p:sp>
    </p:spTree>
    <p:extLst>
      <p:ext uri="{BB962C8B-B14F-4D97-AF65-F5344CB8AC3E}">
        <p14:creationId xmlns:p14="http://schemas.microsoft.com/office/powerpoint/2010/main" val="1461575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5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par>
                          <p:cTn id="17" fill="hold">
                            <p:stCondLst>
                              <p:cond delay="500"/>
                            </p:stCondLst>
                            <p:childTnLst>
                              <p:par>
                                <p:cTn id="18" presetID="22" presetClass="entr" presetSubtype="8" fill="hold" grpId="0" nodeType="after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wipe(left)">
                                      <p:cBhvr>
                                        <p:cTn id="20" dur="500"/>
                                        <p:tgtEl>
                                          <p:spTgt spid="7"/>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500"/>
                                        <p:tgtEl>
                                          <p:spTgt spid="5"/>
                                        </p:tgtEl>
                                      </p:cBhvr>
                                    </p:animEffect>
                                  </p:childTnLst>
                                </p:cTn>
                              </p:par>
                            </p:childTnLst>
                          </p:cTn>
                        </p:par>
                        <p:par>
                          <p:cTn id="26" fill="hold">
                            <p:stCondLst>
                              <p:cond delay="500"/>
                            </p:stCondLst>
                            <p:childTnLst>
                              <p:par>
                                <p:cTn id="27" presetID="22" presetClass="entr" presetSubtype="8" fill="hold" grpId="0" nodeType="after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wipe(left)">
                                      <p:cBhvr>
                                        <p:cTn id="29" dur="500"/>
                                        <p:tgtEl>
                                          <p:spTgt spid="9"/>
                                        </p:tgtEl>
                                      </p:cBhvr>
                                    </p:animEffect>
                                  </p:childTnLst>
                                </p:cTn>
                              </p:par>
                            </p:childTnLst>
                          </p:cTn>
                        </p:par>
                        <p:par>
                          <p:cTn id="30" fill="hold">
                            <p:stCondLst>
                              <p:cond delay="1000"/>
                            </p:stCondLst>
                            <p:childTnLst>
                              <p:par>
                                <p:cTn id="31" presetID="2" presetClass="entr" presetSubtype="4" fill="hold" nodeType="afterEffect">
                                  <p:stCondLst>
                                    <p:cond delay="0"/>
                                  </p:stCondLst>
                                  <p:childTnLst>
                                    <p:set>
                                      <p:cBhvr>
                                        <p:cTn id="32" dur="1" fill="hold">
                                          <p:stCondLst>
                                            <p:cond delay="0"/>
                                          </p:stCondLst>
                                        </p:cTn>
                                        <p:tgtEl>
                                          <p:spTgt spid="10"/>
                                        </p:tgtEl>
                                        <p:attrNameLst>
                                          <p:attrName>style.visibility</p:attrName>
                                        </p:attrNameLst>
                                      </p:cBhvr>
                                      <p:to>
                                        <p:strVal val="visible"/>
                                      </p:to>
                                    </p:set>
                                    <p:anim calcmode="lin" valueType="num">
                                      <p:cBhvr additive="base">
                                        <p:cTn id="33" dur="500" fill="hold"/>
                                        <p:tgtEl>
                                          <p:spTgt spid="10"/>
                                        </p:tgtEl>
                                        <p:attrNameLst>
                                          <p:attrName>ppt_x</p:attrName>
                                        </p:attrNameLst>
                                      </p:cBhvr>
                                      <p:tavLst>
                                        <p:tav tm="0">
                                          <p:val>
                                            <p:strVal val="#ppt_x"/>
                                          </p:val>
                                        </p:tav>
                                        <p:tav tm="100000">
                                          <p:val>
                                            <p:strVal val="#ppt_x"/>
                                          </p:val>
                                        </p:tav>
                                      </p:tavLst>
                                    </p:anim>
                                    <p:anim calcmode="lin" valueType="num">
                                      <p:cBhvr additive="base">
                                        <p:cTn id="3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p:bldP spid="7" grpId="0" animBg="1"/>
      <p:bldP spid="8" grpId="0"/>
      <p:bldP spid="9"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pic>
        <p:nvPicPr>
          <p:cNvPr id="6" name="Picture 5"/>
          <p:cNvPicPr>
            <a:picLocks noChangeAspect="1"/>
          </p:cNvPicPr>
          <p:nvPr/>
        </p:nvPicPr>
        <p:blipFill>
          <a:blip r:embed="rId3">
            <a:clrChange>
              <a:clrFrom>
                <a:srgbClr val="000000"/>
              </a:clrFrom>
              <a:clrTo>
                <a:srgbClr val="000000">
                  <a:alpha val="0"/>
                </a:srgbClr>
              </a:clrTo>
            </a:clrChange>
          </a:blip>
          <a:stretch>
            <a:fillRect/>
          </a:stretch>
        </p:blipFill>
        <p:spPr>
          <a:xfrm>
            <a:off x="1417834" y="964182"/>
            <a:ext cx="3700360" cy="5476532"/>
          </a:xfrm>
          <a:prstGeom prst="rect">
            <a:avLst/>
          </a:prstGeom>
        </p:spPr>
      </p:pic>
      <p:pic>
        <p:nvPicPr>
          <p:cNvPr id="7" name="Picture 6"/>
          <p:cNvPicPr>
            <a:picLocks noChangeAspect="1"/>
          </p:cNvPicPr>
          <p:nvPr/>
        </p:nvPicPr>
        <p:blipFill rotWithShape="1">
          <a:blip r:embed="rId4"/>
          <a:srcRect l="-6162" t="-569" r="6162" b="8022"/>
          <a:stretch/>
        </p:blipFill>
        <p:spPr>
          <a:xfrm>
            <a:off x="4680401" y="964182"/>
            <a:ext cx="7242629" cy="5316875"/>
          </a:xfrm>
          <a:prstGeom prst="rect">
            <a:avLst/>
          </a:prstGeom>
        </p:spPr>
      </p:pic>
      <p:pic>
        <p:nvPicPr>
          <p:cNvPr id="5" name="Google Shape;146;p10" descr="A picture containing drawing&#10;&#10;Description automatically generated"/>
          <p:cNvPicPr preferRelativeResize="0"/>
          <p:nvPr/>
        </p:nvPicPr>
        <p:blipFill rotWithShape="1">
          <a:blip r:embed="rId5">
            <a:alphaModFix/>
          </a:blip>
          <a:srcRect/>
          <a:stretch/>
        </p:blipFill>
        <p:spPr>
          <a:xfrm>
            <a:off x="0" y="5573088"/>
            <a:ext cx="1417834" cy="1284912"/>
          </a:xfrm>
          <a:prstGeom prst="rect">
            <a:avLst/>
          </a:prstGeom>
          <a:noFill/>
          <a:ln>
            <a:noFill/>
          </a:ln>
        </p:spPr>
      </p:pic>
      <p:sp>
        <p:nvSpPr>
          <p:cNvPr id="8" name="Google Shape;147;p10"/>
          <p:cNvSpPr/>
          <p:nvPr/>
        </p:nvSpPr>
        <p:spPr>
          <a:xfrm>
            <a:off x="190200" y="97116"/>
            <a:ext cx="3870171" cy="64629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3C71"/>
              </a:buClr>
              <a:buSzPts val="3200"/>
              <a:buFont typeface="Arial"/>
              <a:buNone/>
            </a:pPr>
            <a:r>
              <a:rPr lang="en-US" sz="3600" b="1" i="0" u="none" strike="noStrike" cap="none" dirty="0" smtClean="0">
                <a:solidFill>
                  <a:srgbClr val="003C71"/>
                </a:solidFill>
                <a:latin typeface="Arial"/>
                <a:ea typeface="Arial"/>
                <a:cs typeface="Arial"/>
                <a:sym typeface="Arial"/>
              </a:rPr>
              <a:t>Cyber Security</a:t>
            </a:r>
            <a:endParaRPr sz="3600" b="1" i="0" u="none" strike="noStrike" cap="none" dirty="0">
              <a:solidFill>
                <a:srgbClr val="003C71"/>
              </a:solidFill>
              <a:latin typeface="Arial"/>
              <a:ea typeface="Arial"/>
              <a:cs typeface="Arial"/>
              <a:sym typeface="Arial"/>
            </a:endParaRPr>
          </a:p>
        </p:txBody>
      </p:sp>
    </p:spTree>
    <p:extLst>
      <p:ext uri="{BB962C8B-B14F-4D97-AF65-F5344CB8AC3E}">
        <p14:creationId xmlns:p14="http://schemas.microsoft.com/office/powerpoint/2010/main" val="3486514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2" name="Rectangle 1"/>
          <p:cNvSpPr>
            <a:spLocks noChangeArrowheads="1"/>
          </p:cNvSpPr>
          <p:nvPr/>
        </p:nvSpPr>
        <p:spPr bwMode="auto">
          <a:xfrm>
            <a:off x="545123" y="1397867"/>
            <a:ext cx="6646985"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1800" b="1" i="0" u="sng" strike="noStrike" cap="none" normalizeH="0" baseline="0" dirty="0" smtClean="0">
                <a:ln>
                  <a:noFill/>
                </a:ln>
                <a:solidFill>
                  <a:schemeClr val="tx1"/>
                </a:solidFill>
                <a:effectLst/>
                <a:latin typeface="Arial" panose="020B0604020202020204" pitchFamily="34" charset="0"/>
              </a:rPr>
              <a:t>Basic Measures</a:t>
            </a:r>
            <a:endParaRPr kumimoji="0" lang="en-US" altLang="en-US" sz="1800" b="0" i="0" u="sng" strike="noStrike" cap="none" normalizeH="0" baseline="0" dirty="0" smtClean="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ü"/>
              <a:tabLst/>
            </a:pPr>
            <a:r>
              <a:rPr kumimoji="0" lang="en-US" altLang="en-US" sz="1800" b="0" i="0" u="none" strike="noStrike" cap="none" normalizeH="0" baseline="0" dirty="0" smtClean="0">
                <a:ln>
                  <a:noFill/>
                </a:ln>
                <a:solidFill>
                  <a:schemeClr val="tx1"/>
                </a:solidFill>
                <a:effectLst/>
                <a:latin typeface="Arial" panose="020B0604020202020204" pitchFamily="34" charset="0"/>
              </a:rPr>
              <a:t>Use strong</a:t>
            </a:r>
            <a:r>
              <a:rPr kumimoji="0" lang="en-US" altLang="en-US" sz="1800" b="0" i="0" u="none" strike="noStrike" cap="none" normalizeH="0" dirty="0" smtClean="0">
                <a:ln>
                  <a:noFill/>
                </a:ln>
                <a:solidFill>
                  <a:schemeClr val="tx1"/>
                </a:solidFill>
                <a:effectLst/>
                <a:latin typeface="Arial" panose="020B0604020202020204" pitchFamily="34" charset="0"/>
              </a:rPr>
              <a:t> and</a:t>
            </a:r>
            <a:r>
              <a:rPr kumimoji="0" lang="en-US" altLang="en-US" sz="1800" b="0" i="0" u="none" strike="noStrike" cap="none" normalizeH="0" baseline="0" dirty="0" smtClean="0">
                <a:ln>
                  <a:noFill/>
                </a:ln>
                <a:solidFill>
                  <a:schemeClr val="tx1"/>
                </a:solidFill>
                <a:effectLst/>
                <a:latin typeface="Arial" panose="020B0604020202020204" pitchFamily="34" charset="0"/>
              </a:rPr>
              <a:t> unique passwords (password manager)</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ü"/>
              <a:tabLst/>
            </a:pPr>
            <a:r>
              <a:rPr kumimoji="0" lang="en-US" altLang="en-US" sz="1800" b="0" i="0" u="none" strike="noStrike" cap="none" normalizeH="0" baseline="0" dirty="0" smtClean="0">
                <a:ln>
                  <a:noFill/>
                </a:ln>
                <a:solidFill>
                  <a:schemeClr val="tx1"/>
                </a:solidFill>
                <a:effectLst/>
                <a:latin typeface="Arial" panose="020B0604020202020204" pitchFamily="34" charset="0"/>
              </a:rPr>
              <a:t>Enable two-factor authentication (2FA)</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ü"/>
              <a:tabLst/>
            </a:pPr>
            <a:r>
              <a:rPr kumimoji="0" lang="en-US" altLang="en-US" sz="1800" b="0" i="0" u="none" strike="noStrike" cap="none" normalizeH="0" baseline="0" dirty="0" smtClean="0">
                <a:ln>
                  <a:noFill/>
                </a:ln>
                <a:solidFill>
                  <a:schemeClr val="tx1"/>
                </a:solidFill>
                <a:effectLst/>
                <a:latin typeface="Arial" panose="020B0604020202020204" pitchFamily="34" charset="0"/>
              </a:rPr>
              <a:t>Regularly update your OS/Applications</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ü"/>
              <a:tabLst/>
            </a:pPr>
            <a:r>
              <a:rPr lang="en-CA" altLang="en-US" sz="1800" dirty="0" smtClean="0">
                <a:solidFill>
                  <a:schemeClr val="tx1"/>
                </a:solidFill>
                <a:latin typeface="Arial" panose="020B0604020202020204" pitchFamily="34" charset="0"/>
              </a:rPr>
              <a:t>Do Not Install Unknown software</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4" name="Rectangle 3"/>
          <p:cNvSpPr/>
          <p:nvPr/>
        </p:nvSpPr>
        <p:spPr>
          <a:xfrm>
            <a:off x="545123" y="3220080"/>
            <a:ext cx="6096000" cy="1200329"/>
          </a:xfrm>
          <a:prstGeom prst="rect">
            <a:avLst/>
          </a:prstGeom>
        </p:spPr>
        <p:txBody>
          <a:bodyPr>
            <a:spAutoFit/>
          </a:bodyPr>
          <a:lstStyle/>
          <a:p>
            <a:pPr lvl="0" eaLnBrk="0" fontAlgn="base" hangingPunct="0">
              <a:spcBef>
                <a:spcPct val="0"/>
              </a:spcBef>
              <a:spcAft>
                <a:spcPct val="0"/>
              </a:spcAft>
              <a:buClrTx/>
            </a:pPr>
            <a:r>
              <a:rPr lang="en-US" altLang="en-US" sz="1800" b="1" u="sng" dirty="0">
                <a:solidFill>
                  <a:schemeClr val="tx1"/>
                </a:solidFill>
                <a:latin typeface="Arial" panose="020B0604020202020204" pitchFamily="34" charset="0"/>
              </a:rPr>
              <a:t>Advanced </a:t>
            </a:r>
            <a:r>
              <a:rPr lang="en-US" altLang="en-US" sz="1800" b="1" u="sng" dirty="0" smtClean="0">
                <a:solidFill>
                  <a:schemeClr val="tx1"/>
                </a:solidFill>
                <a:latin typeface="Arial" panose="020B0604020202020204" pitchFamily="34" charset="0"/>
              </a:rPr>
              <a:t>Measures</a:t>
            </a:r>
            <a:endParaRPr lang="en-US" altLang="en-US" sz="1800" u="sng" dirty="0">
              <a:solidFill>
                <a:schemeClr val="tx1"/>
              </a:solidFill>
              <a:latin typeface="Arial" panose="020B0604020202020204" pitchFamily="34" charset="0"/>
            </a:endParaRPr>
          </a:p>
          <a:p>
            <a:pPr marL="285750" lvl="0" indent="-285750" eaLnBrk="0" fontAlgn="base" hangingPunct="0">
              <a:spcBef>
                <a:spcPct val="0"/>
              </a:spcBef>
              <a:spcAft>
                <a:spcPct val="0"/>
              </a:spcAft>
              <a:buClrTx/>
              <a:buFont typeface="Wingdings" panose="05000000000000000000" pitchFamily="2" charset="2"/>
              <a:buChar char="ü"/>
            </a:pPr>
            <a:r>
              <a:rPr lang="en-US" altLang="en-US" sz="1800" dirty="0">
                <a:solidFill>
                  <a:schemeClr val="tx1"/>
                </a:solidFill>
                <a:latin typeface="Arial" panose="020B0604020202020204" pitchFamily="34" charset="0"/>
              </a:rPr>
              <a:t>Network segmentation</a:t>
            </a:r>
          </a:p>
          <a:p>
            <a:pPr marL="285750" lvl="0" indent="-285750" eaLnBrk="0" fontAlgn="base" hangingPunct="0">
              <a:spcBef>
                <a:spcPct val="0"/>
              </a:spcBef>
              <a:spcAft>
                <a:spcPct val="0"/>
              </a:spcAft>
              <a:buClrTx/>
              <a:buFont typeface="Wingdings" panose="05000000000000000000" pitchFamily="2" charset="2"/>
              <a:buChar char="ü"/>
            </a:pPr>
            <a:r>
              <a:rPr lang="en-US" altLang="en-US" sz="1800" dirty="0" smtClean="0">
                <a:solidFill>
                  <a:schemeClr val="tx1"/>
                </a:solidFill>
                <a:latin typeface="Arial" panose="020B0604020202020204" pitchFamily="34" charset="0"/>
              </a:rPr>
              <a:t>Encryption (at-rest, in-transit, in-use)</a:t>
            </a:r>
            <a:endParaRPr lang="en-US" altLang="en-US" sz="1800" dirty="0">
              <a:solidFill>
                <a:schemeClr val="tx1"/>
              </a:solidFill>
              <a:latin typeface="Arial" panose="020B0604020202020204" pitchFamily="34" charset="0"/>
            </a:endParaRPr>
          </a:p>
          <a:p>
            <a:pPr marL="285750" lvl="0" indent="-285750" eaLnBrk="0" fontAlgn="base" hangingPunct="0">
              <a:spcBef>
                <a:spcPct val="0"/>
              </a:spcBef>
              <a:spcAft>
                <a:spcPct val="0"/>
              </a:spcAft>
              <a:buClrTx/>
              <a:buFont typeface="Wingdings" panose="05000000000000000000" pitchFamily="2" charset="2"/>
              <a:buChar char="ü"/>
            </a:pPr>
            <a:r>
              <a:rPr lang="en-US" altLang="en-US" sz="1800" dirty="0">
                <a:solidFill>
                  <a:schemeClr val="tx1"/>
                </a:solidFill>
                <a:latin typeface="Arial" panose="020B0604020202020204" pitchFamily="34" charset="0"/>
              </a:rPr>
              <a:t>Continuous </a:t>
            </a:r>
            <a:r>
              <a:rPr lang="en-US" altLang="en-US" sz="1800" dirty="0" smtClean="0">
                <a:solidFill>
                  <a:schemeClr val="tx1"/>
                </a:solidFill>
                <a:latin typeface="Arial" panose="020B0604020202020204" pitchFamily="34" charset="0"/>
              </a:rPr>
              <a:t>Monitoring </a:t>
            </a:r>
            <a:r>
              <a:rPr lang="en-US" altLang="en-US" sz="1800" dirty="0">
                <a:solidFill>
                  <a:schemeClr val="tx1"/>
                </a:solidFill>
                <a:latin typeface="Arial" panose="020B0604020202020204" pitchFamily="34" charset="0"/>
              </a:rPr>
              <a:t>and </a:t>
            </a:r>
            <a:r>
              <a:rPr lang="en-US" altLang="en-US" sz="1800" dirty="0" smtClean="0">
                <a:solidFill>
                  <a:schemeClr val="tx1"/>
                </a:solidFill>
                <a:latin typeface="Arial" panose="020B0604020202020204" pitchFamily="34" charset="0"/>
              </a:rPr>
              <a:t>Incident </a:t>
            </a:r>
            <a:r>
              <a:rPr lang="en-US" altLang="en-US" sz="1800" dirty="0">
                <a:solidFill>
                  <a:schemeClr val="tx1"/>
                </a:solidFill>
                <a:latin typeface="Arial" panose="020B0604020202020204" pitchFamily="34" charset="0"/>
              </a:rPr>
              <a:t>R</a:t>
            </a:r>
            <a:r>
              <a:rPr lang="en-US" altLang="en-US" sz="1800" dirty="0" smtClean="0">
                <a:solidFill>
                  <a:schemeClr val="tx1"/>
                </a:solidFill>
                <a:latin typeface="Arial" panose="020B0604020202020204" pitchFamily="34" charset="0"/>
              </a:rPr>
              <a:t>esponse</a:t>
            </a:r>
          </a:p>
        </p:txBody>
      </p:sp>
      <p:sp>
        <p:nvSpPr>
          <p:cNvPr id="5" name="Rectangle 4"/>
          <p:cNvSpPr/>
          <p:nvPr/>
        </p:nvSpPr>
        <p:spPr>
          <a:xfrm>
            <a:off x="545123" y="4673583"/>
            <a:ext cx="6096000" cy="646331"/>
          </a:xfrm>
          <a:prstGeom prst="rect">
            <a:avLst/>
          </a:prstGeom>
        </p:spPr>
        <p:txBody>
          <a:bodyPr>
            <a:spAutoFit/>
          </a:bodyPr>
          <a:lstStyle/>
          <a:p>
            <a:pPr lvl="0" eaLnBrk="0" fontAlgn="base" hangingPunct="0">
              <a:spcBef>
                <a:spcPct val="0"/>
              </a:spcBef>
              <a:spcAft>
                <a:spcPct val="0"/>
              </a:spcAft>
              <a:buClrTx/>
            </a:pPr>
            <a:r>
              <a:rPr lang="en-US" altLang="en-US" sz="1800" b="1" u="sng" dirty="0">
                <a:solidFill>
                  <a:schemeClr val="tx1"/>
                </a:solidFill>
                <a:latin typeface="Arial" panose="020B0604020202020204" pitchFamily="34" charset="0"/>
              </a:rPr>
              <a:t>Role of </a:t>
            </a:r>
            <a:r>
              <a:rPr lang="en-US" altLang="en-US" sz="1800" b="1" u="sng" dirty="0" smtClean="0">
                <a:solidFill>
                  <a:schemeClr val="tx1"/>
                </a:solidFill>
                <a:latin typeface="Arial" panose="020B0604020202020204" pitchFamily="34" charset="0"/>
              </a:rPr>
              <a:t>Individuals</a:t>
            </a:r>
            <a:endParaRPr lang="en-US" altLang="en-US" sz="1800" u="sng" dirty="0">
              <a:solidFill>
                <a:schemeClr val="tx1"/>
              </a:solidFill>
              <a:latin typeface="Arial" panose="020B0604020202020204" pitchFamily="34" charset="0"/>
            </a:endParaRPr>
          </a:p>
          <a:p>
            <a:pPr marL="285750" lvl="0" indent="-285750" eaLnBrk="0" fontAlgn="base" hangingPunct="0">
              <a:spcBef>
                <a:spcPct val="0"/>
              </a:spcBef>
              <a:spcAft>
                <a:spcPct val="0"/>
              </a:spcAft>
              <a:buClrTx/>
              <a:buFont typeface="Wingdings" panose="05000000000000000000" pitchFamily="2" charset="2"/>
              <a:buChar char="ü"/>
            </a:pPr>
            <a:r>
              <a:rPr lang="en-US" altLang="en-US" sz="1800" dirty="0">
                <a:solidFill>
                  <a:schemeClr val="tx1"/>
                </a:solidFill>
                <a:latin typeface="Arial" panose="020B0604020202020204" pitchFamily="34" charset="0"/>
              </a:rPr>
              <a:t>Importance of personal responsibility and awareness</a:t>
            </a:r>
            <a:endParaRPr lang="en-US" sz="1800" dirty="0"/>
          </a:p>
        </p:txBody>
      </p:sp>
      <p:pic>
        <p:nvPicPr>
          <p:cNvPr id="11" name="Picture 10"/>
          <p:cNvPicPr>
            <a:picLocks noChangeAspect="1"/>
          </p:cNvPicPr>
          <p:nvPr/>
        </p:nvPicPr>
        <p:blipFill rotWithShape="1">
          <a:blip r:embed="rId3"/>
          <a:srcRect l="40916"/>
          <a:stretch/>
        </p:blipFill>
        <p:spPr>
          <a:xfrm>
            <a:off x="6899780" y="1028700"/>
            <a:ext cx="5116373" cy="4870938"/>
          </a:xfrm>
          <a:prstGeom prst="roundRect">
            <a:avLst>
              <a:gd name="adj" fmla="val 9858"/>
            </a:avLst>
          </a:prstGeom>
          <a:solidFill>
            <a:srgbClr val="FFFFFF">
              <a:shade val="85000"/>
            </a:srgbClr>
          </a:solidFill>
          <a:ln>
            <a:noFill/>
          </a:ln>
          <a:effectLst/>
        </p:spPr>
      </p:pic>
      <p:sp>
        <p:nvSpPr>
          <p:cNvPr id="10" name="Rectangle 9"/>
          <p:cNvSpPr/>
          <p:nvPr/>
        </p:nvSpPr>
        <p:spPr>
          <a:xfrm>
            <a:off x="10665069" y="5609492"/>
            <a:ext cx="1081454" cy="123093"/>
          </a:xfrm>
          <a:prstGeom prst="rect">
            <a:avLst/>
          </a:prstGeom>
          <a:solidFill>
            <a:schemeClr val="accent2"/>
          </a:solidFill>
          <a:ln>
            <a:solidFill>
              <a:srgbClr val="FFC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8" name="Google Shape;146;p10" descr="A picture containing drawing&#10;&#10;Description automatically generated"/>
          <p:cNvPicPr preferRelativeResize="0"/>
          <p:nvPr/>
        </p:nvPicPr>
        <p:blipFill rotWithShape="1">
          <a:blip r:embed="rId4">
            <a:alphaModFix/>
          </a:blip>
          <a:srcRect/>
          <a:stretch/>
        </p:blipFill>
        <p:spPr>
          <a:xfrm>
            <a:off x="0" y="5573088"/>
            <a:ext cx="1417834" cy="1284912"/>
          </a:xfrm>
          <a:prstGeom prst="rect">
            <a:avLst/>
          </a:prstGeom>
          <a:noFill/>
          <a:ln>
            <a:noFill/>
          </a:ln>
        </p:spPr>
      </p:pic>
      <p:sp>
        <p:nvSpPr>
          <p:cNvPr id="9" name="Google Shape;147;p10"/>
          <p:cNvSpPr/>
          <p:nvPr/>
        </p:nvSpPr>
        <p:spPr>
          <a:xfrm>
            <a:off x="190200" y="97116"/>
            <a:ext cx="3870171" cy="64629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3C71"/>
              </a:buClr>
              <a:buSzPts val="3200"/>
              <a:buFont typeface="Arial"/>
              <a:buNone/>
            </a:pPr>
            <a:r>
              <a:rPr lang="en-US" sz="3600" b="1" i="0" u="none" strike="noStrike" cap="none" dirty="0" smtClean="0">
                <a:solidFill>
                  <a:srgbClr val="003C71"/>
                </a:solidFill>
                <a:latin typeface="Arial"/>
                <a:ea typeface="Arial"/>
                <a:cs typeface="Arial"/>
                <a:sym typeface="Arial"/>
              </a:rPr>
              <a:t>Cyber Security</a:t>
            </a:r>
            <a:endParaRPr sz="3600" b="1" i="0" u="none" strike="noStrike" cap="none" dirty="0">
              <a:solidFill>
                <a:srgbClr val="003C71"/>
              </a:solidFill>
              <a:latin typeface="Arial"/>
              <a:ea typeface="Arial"/>
              <a:cs typeface="Arial"/>
              <a:sym typeface="Arial"/>
            </a:endParaRPr>
          </a:p>
        </p:txBody>
      </p:sp>
    </p:spTree>
    <p:extLst>
      <p:ext uri="{BB962C8B-B14F-4D97-AF65-F5344CB8AC3E}">
        <p14:creationId xmlns:p14="http://schemas.microsoft.com/office/powerpoint/2010/main" val="10761327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pic>
        <p:nvPicPr>
          <p:cNvPr id="146" name="Google Shape;146;p10" descr="A picture containing drawing&#10;&#10;Description automatically generated"/>
          <p:cNvPicPr preferRelativeResize="0"/>
          <p:nvPr/>
        </p:nvPicPr>
        <p:blipFill rotWithShape="1">
          <a:blip r:embed="rId3">
            <a:alphaModFix/>
          </a:blip>
          <a:srcRect/>
          <a:stretch/>
        </p:blipFill>
        <p:spPr>
          <a:xfrm>
            <a:off x="0" y="5573088"/>
            <a:ext cx="1417834" cy="1284912"/>
          </a:xfrm>
          <a:prstGeom prst="rect">
            <a:avLst/>
          </a:prstGeom>
          <a:noFill/>
          <a:ln>
            <a:noFill/>
          </a:ln>
        </p:spPr>
      </p:pic>
      <p:sp>
        <p:nvSpPr>
          <p:cNvPr id="148" name="Google Shape;148;p10"/>
          <p:cNvSpPr txBox="1"/>
          <p:nvPr/>
        </p:nvSpPr>
        <p:spPr>
          <a:xfrm>
            <a:off x="496215" y="681891"/>
            <a:ext cx="11394095" cy="738623"/>
          </a:xfrm>
          <a:prstGeom prst="rect">
            <a:avLst/>
          </a:prstGeom>
          <a:no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chemeClr val="dk1"/>
              </a:buClr>
              <a:buSzPts val="2800"/>
              <a:buFont typeface="Arial"/>
              <a:buAutoNum type="arabicPeriod"/>
            </a:pPr>
            <a:endParaRPr sz="2800" dirty="0" smtClean="0"/>
          </a:p>
          <a:p>
            <a:pPr marR="0" lvl="0" algn="l" rtl="0">
              <a:spcBef>
                <a:spcPts val="0"/>
              </a:spcBef>
              <a:spcAft>
                <a:spcPts val="0"/>
              </a:spcAft>
              <a:buClr>
                <a:schemeClr val="dk1"/>
              </a:buClr>
              <a:buSzPts val="2800"/>
            </a:pPr>
            <a:endParaRPr dirty="0"/>
          </a:p>
        </p:txBody>
      </p:sp>
      <p:sp>
        <p:nvSpPr>
          <p:cNvPr id="6" name="Google Shape;147;p10"/>
          <p:cNvSpPr/>
          <p:nvPr/>
        </p:nvSpPr>
        <p:spPr>
          <a:xfrm>
            <a:off x="190200" y="97116"/>
            <a:ext cx="7720380"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3C71"/>
              </a:buClr>
              <a:buSzPts val="3200"/>
              <a:buFont typeface="Arial"/>
              <a:buNone/>
            </a:pPr>
            <a:r>
              <a:rPr lang="en-US" sz="3200" b="1" i="0" u="none" strike="noStrike" cap="none" dirty="0" smtClean="0">
                <a:solidFill>
                  <a:srgbClr val="003C71"/>
                </a:solidFill>
                <a:latin typeface="Arial"/>
                <a:ea typeface="Arial"/>
                <a:cs typeface="Arial"/>
                <a:sym typeface="Arial"/>
              </a:rPr>
              <a:t>Shared Responsibility Model</a:t>
            </a:r>
            <a:endParaRPr sz="3200" b="1" i="0" u="none" strike="noStrike" cap="none" dirty="0">
              <a:solidFill>
                <a:srgbClr val="003C71"/>
              </a:solidFill>
              <a:latin typeface="Arial"/>
              <a:ea typeface="Arial"/>
              <a:cs typeface="Arial"/>
              <a:sym typeface="Arial"/>
            </a:endParaRPr>
          </a:p>
        </p:txBody>
      </p:sp>
      <p:pic>
        <p:nvPicPr>
          <p:cNvPr id="2" name="Picture 1"/>
          <p:cNvPicPr>
            <a:picLocks noChangeAspect="1"/>
          </p:cNvPicPr>
          <p:nvPr/>
        </p:nvPicPr>
        <p:blipFill rotWithShape="1">
          <a:blip r:embed="rId4"/>
          <a:srcRect l="1730" r="3016" b="3304"/>
          <a:stretch/>
        </p:blipFill>
        <p:spPr>
          <a:xfrm>
            <a:off x="1555578" y="794658"/>
            <a:ext cx="10334732" cy="5747657"/>
          </a:xfrm>
          <a:prstGeom prst="rect">
            <a:avLst/>
          </a:prstGeom>
        </p:spPr>
      </p:pic>
    </p:spTree>
    <p:extLst>
      <p:ext uri="{BB962C8B-B14F-4D97-AF65-F5344CB8AC3E}">
        <p14:creationId xmlns:p14="http://schemas.microsoft.com/office/powerpoint/2010/main" val="106745149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pic>
        <p:nvPicPr>
          <p:cNvPr id="146" name="Google Shape;146;p10" descr="A picture containing drawing&#10;&#10;Description automatically generated"/>
          <p:cNvPicPr preferRelativeResize="0"/>
          <p:nvPr/>
        </p:nvPicPr>
        <p:blipFill rotWithShape="1">
          <a:blip r:embed="rId3">
            <a:alphaModFix/>
          </a:blip>
          <a:srcRect/>
          <a:stretch/>
        </p:blipFill>
        <p:spPr>
          <a:xfrm>
            <a:off x="0" y="5573088"/>
            <a:ext cx="1417834" cy="1284912"/>
          </a:xfrm>
          <a:prstGeom prst="rect">
            <a:avLst/>
          </a:prstGeom>
          <a:noFill/>
          <a:ln>
            <a:noFill/>
          </a:ln>
        </p:spPr>
      </p:pic>
      <p:pic>
        <p:nvPicPr>
          <p:cNvPr id="2" name="Picture 1"/>
          <p:cNvPicPr>
            <a:picLocks noChangeAspect="1"/>
          </p:cNvPicPr>
          <p:nvPr/>
        </p:nvPicPr>
        <p:blipFill>
          <a:blip r:embed="rId4"/>
          <a:stretch>
            <a:fillRect/>
          </a:stretch>
        </p:blipFill>
        <p:spPr>
          <a:xfrm>
            <a:off x="5061857" y="313303"/>
            <a:ext cx="6464867" cy="6357883"/>
          </a:xfrm>
          <a:prstGeom prst="rect">
            <a:avLst/>
          </a:prstGeom>
        </p:spPr>
      </p:pic>
      <p:sp>
        <p:nvSpPr>
          <p:cNvPr id="7" name="Rectangle 6"/>
          <p:cNvSpPr/>
          <p:nvPr/>
        </p:nvSpPr>
        <p:spPr>
          <a:xfrm>
            <a:off x="1256443" y="6550223"/>
            <a:ext cx="2789546" cy="276999"/>
          </a:xfrm>
          <a:prstGeom prst="rect">
            <a:avLst/>
          </a:prstGeom>
        </p:spPr>
        <p:txBody>
          <a:bodyPr wrap="none">
            <a:spAutoFit/>
          </a:bodyPr>
          <a:lstStyle/>
          <a:p>
            <a:r>
              <a:rPr lang="en-US" sz="1200" dirty="0">
                <a:hlinkClick r:id="rId5"/>
              </a:rPr>
              <a:t>https://kinsta.com/blog/cloud-security</a:t>
            </a:r>
            <a:r>
              <a:rPr lang="en-US" sz="1200" dirty="0" smtClean="0">
                <a:hlinkClick r:id="rId5"/>
              </a:rPr>
              <a:t>/</a:t>
            </a:r>
            <a:r>
              <a:rPr lang="en-US" sz="1200" dirty="0" smtClean="0"/>
              <a:t> </a:t>
            </a:r>
            <a:endParaRPr lang="en-US" sz="1200" dirty="0"/>
          </a:p>
        </p:txBody>
      </p:sp>
      <p:sp>
        <p:nvSpPr>
          <p:cNvPr id="3" name="Rectangle 2"/>
          <p:cNvSpPr/>
          <p:nvPr/>
        </p:nvSpPr>
        <p:spPr>
          <a:xfrm>
            <a:off x="195227" y="3075605"/>
            <a:ext cx="4395433" cy="1754326"/>
          </a:xfrm>
          <a:prstGeom prst="rect">
            <a:avLst/>
          </a:prstGeom>
        </p:spPr>
        <p:txBody>
          <a:bodyPr wrap="square">
            <a:spAutoFit/>
          </a:bodyPr>
          <a:lstStyle/>
          <a:p>
            <a:pPr algn="just"/>
            <a:r>
              <a:rPr lang="en-US" sz="1800" b="1" dirty="0" smtClean="0">
                <a:solidFill>
                  <a:srgbClr val="FF0000"/>
                </a:solidFill>
              </a:rPr>
              <a:t>Cloud Security </a:t>
            </a:r>
            <a:r>
              <a:rPr lang="en-US" sz="1800" dirty="0"/>
              <a:t>is a shared responsibility between you and your cloud service provider. You implement a cloud security strategy to protect your data, adhere to regulatory compliance, and protect your customers’ privacy.</a:t>
            </a:r>
          </a:p>
        </p:txBody>
      </p:sp>
      <p:sp>
        <p:nvSpPr>
          <p:cNvPr id="8" name="Google Shape;147;p10"/>
          <p:cNvSpPr/>
          <p:nvPr/>
        </p:nvSpPr>
        <p:spPr>
          <a:xfrm>
            <a:off x="190200" y="97116"/>
            <a:ext cx="5921351"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3C71"/>
              </a:buClr>
              <a:buSzPts val="3200"/>
              <a:buFont typeface="Arial"/>
              <a:buNone/>
            </a:pPr>
            <a:r>
              <a:rPr lang="en-US" sz="3200" b="1" i="0" u="none" strike="noStrike" cap="none" dirty="0" smtClean="0">
                <a:solidFill>
                  <a:srgbClr val="003C71"/>
                </a:solidFill>
                <a:latin typeface="Arial"/>
                <a:ea typeface="Arial"/>
                <a:cs typeface="Arial"/>
                <a:sym typeface="Arial"/>
              </a:rPr>
              <a:t>Shared Responsibility Model</a:t>
            </a:r>
            <a:endParaRPr sz="3200" b="1" i="0" u="none" strike="noStrike" cap="none" dirty="0">
              <a:solidFill>
                <a:srgbClr val="003C71"/>
              </a:solidFill>
              <a:latin typeface="Arial"/>
              <a:ea typeface="Arial"/>
              <a:cs typeface="Arial"/>
              <a:sym typeface="Arial"/>
            </a:endParaRPr>
          </a:p>
        </p:txBody>
      </p:sp>
      <p:sp>
        <p:nvSpPr>
          <p:cNvPr id="4" name="Rectangle 3"/>
          <p:cNvSpPr/>
          <p:nvPr/>
        </p:nvSpPr>
        <p:spPr>
          <a:xfrm>
            <a:off x="190199" y="1140084"/>
            <a:ext cx="4251171" cy="1477328"/>
          </a:xfrm>
          <a:prstGeom prst="rect">
            <a:avLst/>
          </a:prstGeom>
        </p:spPr>
        <p:txBody>
          <a:bodyPr wrap="square">
            <a:spAutoFit/>
          </a:bodyPr>
          <a:lstStyle/>
          <a:p>
            <a:pPr algn="just"/>
            <a:r>
              <a:rPr lang="en-US" sz="1800" b="1" dirty="0">
                <a:solidFill>
                  <a:srgbClr val="FF0000"/>
                </a:solidFill>
                <a:latin typeface="Pathway Extreme"/>
              </a:rPr>
              <a:t>Cloud </a:t>
            </a:r>
            <a:r>
              <a:rPr lang="en-US" sz="1800" b="1" dirty="0" smtClean="0">
                <a:solidFill>
                  <a:srgbClr val="FF0000"/>
                </a:solidFill>
                <a:latin typeface="Pathway Extreme"/>
              </a:rPr>
              <a:t>Security </a:t>
            </a:r>
            <a:r>
              <a:rPr lang="en-US" sz="1800" dirty="0">
                <a:solidFill>
                  <a:srgbClr val="4C4243"/>
                </a:solidFill>
                <a:latin typeface="Pathway Extreme"/>
              </a:rPr>
              <a:t>encompasses the technologies, controls, processes, and policies which combine to protect your cloud-based systems, data, and infrastructure. </a:t>
            </a:r>
            <a:endParaRPr lang="en-US" sz="1800" dirty="0"/>
          </a:p>
        </p:txBody>
      </p:sp>
    </p:spTree>
    <p:extLst>
      <p:ext uri="{BB962C8B-B14F-4D97-AF65-F5344CB8AC3E}">
        <p14:creationId xmlns:p14="http://schemas.microsoft.com/office/powerpoint/2010/main" val="174725631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pic>
        <p:nvPicPr>
          <p:cNvPr id="146" name="Google Shape;146;p10" descr="A picture containing drawing&#10;&#10;Description automatically generated"/>
          <p:cNvPicPr preferRelativeResize="0"/>
          <p:nvPr/>
        </p:nvPicPr>
        <p:blipFill rotWithShape="1">
          <a:blip r:embed="rId3">
            <a:alphaModFix/>
          </a:blip>
          <a:srcRect/>
          <a:stretch/>
        </p:blipFill>
        <p:spPr>
          <a:xfrm>
            <a:off x="0" y="5573088"/>
            <a:ext cx="1417834" cy="1284912"/>
          </a:xfrm>
          <a:prstGeom prst="rect">
            <a:avLst/>
          </a:prstGeom>
          <a:noFill/>
          <a:ln>
            <a:noFill/>
          </a:ln>
        </p:spPr>
      </p:pic>
      <p:sp>
        <p:nvSpPr>
          <p:cNvPr id="148" name="Google Shape;148;p10"/>
          <p:cNvSpPr txBox="1"/>
          <p:nvPr/>
        </p:nvSpPr>
        <p:spPr>
          <a:xfrm>
            <a:off x="496215" y="681891"/>
            <a:ext cx="11394095" cy="738623"/>
          </a:xfrm>
          <a:prstGeom prst="rect">
            <a:avLst/>
          </a:prstGeom>
          <a:no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chemeClr val="dk1"/>
              </a:buClr>
              <a:buSzPts val="2800"/>
              <a:buFont typeface="Arial"/>
              <a:buAutoNum type="arabicPeriod"/>
            </a:pPr>
            <a:endParaRPr sz="2800" dirty="0" smtClean="0"/>
          </a:p>
          <a:p>
            <a:pPr marR="0" lvl="0" algn="l" rtl="0">
              <a:spcBef>
                <a:spcPts val="0"/>
              </a:spcBef>
              <a:spcAft>
                <a:spcPts val="0"/>
              </a:spcAft>
              <a:buClr>
                <a:schemeClr val="dk1"/>
              </a:buClr>
              <a:buSzPts val="2800"/>
            </a:pPr>
            <a:endParaRPr dirty="0"/>
          </a:p>
        </p:txBody>
      </p:sp>
      <p:sp>
        <p:nvSpPr>
          <p:cNvPr id="6" name="Google Shape;147;p10"/>
          <p:cNvSpPr/>
          <p:nvPr/>
        </p:nvSpPr>
        <p:spPr>
          <a:xfrm>
            <a:off x="190200" y="97116"/>
            <a:ext cx="6481188" cy="58473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3C71"/>
              </a:buClr>
              <a:buSzPts val="3200"/>
              <a:buFont typeface="Arial"/>
              <a:buNone/>
            </a:pPr>
            <a:r>
              <a:rPr lang="en-US" sz="3200" b="1" i="0" u="none" strike="noStrike" cap="none" dirty="0" smtClean="0">
                <a:solidFill>
                  <a:srgbClr val="003C71"/>
                </a:solidFill>
                <a:latin typeface="Arial"/>
                <a:ea typeface="Arial"/>
                <a:cs typeface="Arial"/>
                <a:sym typeface="Arial"/>
              </a:rPr>
              <a:t>Securing your Workloads </a:t>
            </a:r>
            <a:endParaRPr sz="3200" b="1" i="0" u="none" strike="noStrike" cap="none" dirty="0">
              <a:solidFill>
                <a:srgbClr val="003C71"/>
              </a:solidFill>
              <a:latin typeface="Arial"/>
              <a:ea typeface="Arial"/>
              <a:cs typeface="Arial"/>
              <a:sym typeface="Arial"/>
            </a:endParaRPr>
          </a:p>
        </p:txBody>
      </p:sp>
      <p:pic>
        <p:nvPicPr>
          <p:cNvPr id="2" name="Picture 1"/>
          <p:cNvPicPr>
            <a:picLocks noChangeAspect="1"/>
          </p:cNvPicPr>
          <p:nvPr/>
        </p:nvPicPr>
        <p:blipFill>
          <a:blip r:embed="rId4"/>
          <a:stretch>
            <a:fillRect/>
          </a:stretch>
        </p:blipFill>
        <p:spPr>
          <a:xfrm>
            <a:off x="3430794" y="347597"/>
            <a:ext cx="6701321" cy="6341125"/>
          </a:xfrm>
          <a:prstGeom prst="rect">
            <a:avLst/>
          </a:prstGeom>
        </p:spPr>
      </p:pic>
      <p:sp>
        <p:nvSpPr>
          <p:cNvPr id="3" name="Rectangle 2"/>
          <p:cNvSpPr/>
          <p:nvPr/>
        </p:nvSpPr>
        <p:spPr>
          <a:xfrm>
            <a:off x="1256443" y="6550223"/>
            <a:ext cx="2789546" cy="276999"/>
          </a:xfrm>
          <a:prstGeom prst="rect">
            <a:avLst/>
          </a:prstGeom>
        </p:spPr>
        <p:txBody>
          <a:bodyPr wrap="none">
            <a:spAutoFit/>
          </a:bodyPr>
          <a:lstStyle/>
          <a:p>
            <a:r>
              <a:rPr lang="en-US" sz="1200" dirty="0">
                <a:hlinkClick r:id="rId5"/>
              </a:rPr>
              <a:t>https://kinsta.com/blog/cloud-security</a:t>
            </a:r>
            <a:r>
              <a:rPr lang="en-US" sz="1200" dirty="0" smtClean="0">
                <a:hlinkClick r:id="rId5"/>
              </a:rPr>
              <a:t>/</a:t>
            </a:r>
            <a:r>
              <a:rPr lang="en-US" sz="1200" dirty="0" smtClean="0"/>
              <a:t> </a:t>
            </a:r>
            <a:endParaRPr lang="en-US" sz="1200" dirty="0"/>
          </a:p>
        </p:txBody>
      </p:sp>
    </p:spTree>
    <p:extLst>
      <p:ext uri="{BB962C8B-B14F-4D97-AF65-F5344CB8AC3E}">
        <p14:creationId xmlns:p14="http://schemas.microsoft.com/office/powerpoint/2010/main" val="183315353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pic>
        <p:nvPicPr>
          <p:cNvPr id="146" name="Google Shape;146;p10" descr="A picture containing drawing&#10;&#10;Description automatically generated"/>
          <p:cNvPicPr preferRelativeResize="0"/>
          <p:nvPr/>
        </p:nvPicPr>
        <p:blipFill rotWithShape="1">
          <a:blip r:embed="rId3">
            <a:alphaModFix/>
          </a:blip>
          <a:srcRect/>
          <a:stretch/>
        </p:blipFill>
        <p:spPr>
          <a:xfrm>
            <a:off x="0" y="5573088"/>
            <a:ext cx="1417834" cy="1284912"/>
          </a:xfrm>
          <a:prstGeom prst="rect">
            <a:avLst/>
          </a:prstGeom>
          <a:noFill/>
          <a:ln>
            <a:noFill/>
          </a:ln>
        </p:spPr>
      </p:pic>
      <p:pic>
        <p:nvPicPr>
          <p:cNvPr id="4098" name="Picture 2" descr="Cloud Architecture 101: High Availability vs Fault Tolerance vs Disaster  Recovery | Mycloudwiki"/>
          <p:cNvPicPr>
            <a:picLocks noChangeAspect="1" noChangeArrowheads="1"/>
          </p:cNvPicPr>
          <p:nvPr/>
        </p:nvPicPr>
        <p:blipFill rotWithShape="1">
          <a:blip r:embed="rId4">
            <a:extLst>
              <a:ext uri="{28A0092B-C50C-407E-A947-70E740481C1C}">
                <a14:useLocalDpi xmlns:a14="http://schemas.microsoft.com/office/drawing/2010/main" val="0"/>
              </a:ext>
            </a:extLst>
          </a:blip>
          <a:srcRect b="2080"/>
          <a:stretch/>
        </p:blipFill>
        <p:spPr bwMode="auto">
          <a:xfrm>
            <a:off x="1592495" y="681851"/>
            <a:ext cx="9588681" cy="6044576"/>
          </a:xfrm>
          <a:prstGeom prst="rect">
            <a:avLst/>
          </a:prstGeom>
          <a:noFill/>
          <a:extLst>
            <a:ext uri="{909E8E84-426E-40DD-AFC4-6F175D3DCCD1}">
              <a14:hiddenFill xmlns:a14="http://schemas.microsoft.com/office/drawing/2010/main">
                <a:solidFill>
                  <a:srgbClr val="FFFFFF"/>
                </a:solidFill>
              </a14:hiddenFill>
            </a:ext>
          </a:extLst>
        </p:spPr>
      </p:pic>
      <p:sp>
        <p:nvSpPr>
          <p:cNvPr id="4" name="Google Shape;147;p10"/>
          <p:cNvSpPr/>
          <p:nvPr/>
        </p:nvSpPr>
        <p:spPr>
          <a:xfrm>
            <a:off x="190199" y="97116"/>
            <a:ext cx="6539373" cy="58473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3C71"/>
              </a:buClr>
              <a:buSzPts val="3200"/>
              <a:buFont typeface="Arial"/>
              <a:buNone/>
            </a:pPr>
            <a:r>
              <a:rPr lang="en-US" sz="3200" b="1" i="0" u="none" strike="noStrike" cap="none" dirty="0" smtClean="0">
                <a:solidFill>
                  <a:srgbClr val="003C71"/>
                </a:solidFill>
                <a:latin typeface="Arial"/>
                <a:ea typeface="Arial"/>
                <a:cs typeface="Arial"/>
                <a:sym typeface="Arial"/>
              </a:rPr>
              <a:t>HA vs. FT vs. DR</a:t>
            </a:r>
            <a:endParaRPr sz="3200" b="1" i="0" u="none" strike="noStrike" cap="none" dirty="0">
              <a:solidFill>
                <a:srgbClr val="003C71"/>
              </a:solidFill>
              <a:latin typeface="Arial"/>
              <a:ea typeface="Arial"/>
              <a:cs typeface="Arial"/>
              <a:sym typeface="Arial"/>
            </a:endParaRPr>
          </a:p>
        </p:txBody>
      </p:sp>
      <p:sp>
        <p:nvSpPr>
          <p:cNvPr id="5" name="Rectangle 4"/>
          <p:cNvSpPr/>
          <p:nvPr/>
        </p:nvSpPr>
        <p:spPr>
          <a:xfrm>
            <a:off x="10371880" y="97096"/>
            <a:ext cx="1618592" cy="584775"/>
          </a:xfrm>
          <a:prstGeom prst="rect">
            <a:avLst/>
          </a:prstGeom>
          <a:ln>
            <a:solidFill>
              <a:srgbClr val="FF0000"/>
            </a:solidFill>
          </a:ln>
        </p:spPr>
        <p:txBody>
          <a:bodyPr wrap="square">
            <a:spAutoFit/>
          </a:bodyPr>
          <a:lstStyle/>
          <a:p>
            <a:r>
              <a:rPr lang="en-US" sz="3200" b="1" dirty="0" smtClean="0">
                <a:solidFill>
                  <a:srgbClr val="FF0000"/>
                </a:solidFill>
                <a:latin typeface="Arial" panose="020B0604020202020204" pitchFamily="34" charset="0"/>
              </a:rPr>
              <a:t>RECAP</a:t>
            </a:r>
            <a:endParaRPr lang="en-US" sz="3200" dirty="0"/>
          </a:p>
        </p:txBody>
      </p:sp>
    </p:spTree>
    <p:extLst>
      <p:ext uri="{BB962C8B-B14F-4D97-AF65-F5344CB8AC3E}">
        <p14:creationId xmlns:p14="http://schemas.microsoft.com/office/powerpoint/2010/main" val="167034256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pic>
        <p:nvPicPr>
          <p:cNvPr id="146" name="Google Shape;146;p10" descr="A picture containing drawing&#10;&#10;Description automatically generated"/>
          <p:cNvPicPr preferRelativeResize="0"/>
          <p:nvPr/>
        </p:nvPicPr>
        <p:blipFill rotWithShape="1">
          <a:blip r:embed="rId3">
            <a:alphaModFix/>
          </a:blip>
          <a:srcRect/>
          <a:stretch/>
        </p:blipFill>
        <p:spPr>
          <a:xfrm>
            <a:off x="0" y="5573088"/>
            <a:ext cx="1417834" cy="1284912"/>
          </a:xfrm>
          <a:prstGeom prst="rect">
            <a:avLst/>
          </a:prstGeom>
          <a:noFill/>
          <a:ln>
            <a:noFill/>
          </a:ln>
        </p:spPr>
      </p:pic>
      <p:sp>
        <p:nvSpPr>
          <p:cNvPr id="148" name="Google Shape;148;p10"/>
          <p:cNvSpPr txBox="1"/>
          <p:nvPr/>
        </p:nvSpPr>
        <p:spPr>
          <a:xfrm>
            <a:off x="496215" y="681891"/>
            <a:ext cx="11394095" cy="738623"/>
          </a:xfrm>
          <a:prstGeom prst="rect">
            <a:avLst/>
          </a:prstGeom>
          <a:no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chemeClr val="dk1"/>
              </a:buClr>
              <a:buSzPts val="2800"/>
              <a:buFont typeface="Arial"/>
              <a:buAutoNum type="arabicPeriod"/>
            </a:pPr>
            <a:endParaRPr sz="2800" dirty="0" smtClean="0"/>
          </a:p>
          <a:p>
            <a:pPr marR="0" lvl="0" algn="l" rtl="0">
              <a:spcBef>
                <a:spcPts val="0"/>
              </a:spcBef>
              <a:spcAft>
                <a:spcPts val="0"/>
              </a:spcAft>
              <a:buClr>
                <a:schemeClr val="dk1"/>
              </a:buClr>
              <a:buSzPts val="2800"/>
            </a:pPr>
            <a:endParaRPr dirty="0"/>
          </a:p>
        </p:txBody>
      </p:sp>
      <p:sp>
        <p:nvSpPr>
          <p:cNvPr id="6" name="Google Shape;147;p10"/>
          <p:cNvSpPr/>
          <p:nvPr/>
        </p:nvSpPr>
        <p:spPr>
          <a:xfrm>
            <a:off x="190199" y="97116"/>
            <a:ext cx="11903829" cy="58473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3C71"/>
              </a:buClr>
              <a:buSzPts val="3200"/>
              <a:buFont typeface="Arial"/>
              <a:buNone/>
            </a:pPr>
            <a:r>
              <a:rPr lang="en-US" sz="3200" b="1" i="0" u="none" strike="noStrike" cap="none" dirty="0" smtClean="0">
                <a:solidFill>
                  <a:srgbClr val="003C71"/>
                </a:solidFill>
                <a:latin typeface="Arial"/>
                <a:ea typeface="Arial"/>
                <a:cs typeface="Arial"/>
                <a:sym typeface="Arial"/>
              </a:rPr>
              <a:t>How to Minimize the Risk in Virtualized Environment? </a:t>
            </a:r>
            <a:endParaRPr sz="3200" b="1" i="0" u="none" strike="noStrike" cap="none" dirty="0">
              <a:solidFill>
                <a:srgbClr val="003C71"/>
              </a:solidFill>
              <a:latin typeface="Arial"/>
              <a:ea typeface="Arial"/>
              <a:cs typeface="Arial"/>
              <a:sym typeface="Arial"/>
            </a:endParaRPr>
          </a:p>
        </p:txBody>
      </p:sp>
      <p:sp>
        <p:nvSpPr>
          <p:cNvPr id="2" name="TextBox 1"/>
          <p:cNvSpPr txBox="1"/>
          <p:nvPr/>
        </p:nvSpPr>
        <p:spPr>
          <a:xfrm>
            <a:off x="387358" y="902996"/>
            <a:ext cx="7244291" cy="400110"/>
          </a:xfrm>
          <a:prstGeom prst="rect">
            <a:avLst/>
          </a:prstGeom>
          <a:noFill/>
        </p:spPr>
        <p:txBody>
          <a:bodyPr wrap="none" rtlCol="0">
            <a:spAutoFit/>
          </a:bodyPr>
          <a:lstStyle/>
          <a:p>
            <a:r>
              <a:rPr lang="en-US" sz="2000" b="1" dirty="0" smtClean="0">
                <a:solidFill>
                  <a:srgbClr val="7030A0"/>
                </a:solidFill>
              </a:rPr>
              <a:t>No VM Sprawl: </a:t>
            </a:r>
            <a:r>
              <a:rPr lang="en-US" sz="2000" dirty="0" smtClean="0"/>
              <a:t>Many VMs created but not managed properly.</a:t>
            </a:r>
            <a:endParaRPr lang="en-US" sz="2000" dirty="0"/>
          </a:p>
        </p:txBody>
      </p:sp>
      <p:sp>
        <p:nvSpPr>
          <p:cNvPr id="7" name="TextBox 6"/>
          <p:cNvSpPr txBox="1"/>
          <p:nvPr/>
        </p:nvSpPr>
        <p:spPr>
          <a:xfrm>
            <a:off x="387358" y="1441564"/>
            <a:ext cx="11053026" cy="400110"/>
          </a:xfrm>
          <a:prstGeom prst="rect">
            <a:avLst/>
          </a:prstGeom>
          <a:noFill/>
        </p:spPr>
        <p:txBody>
          <a:bodyPr wrap="none" rtlCol="0">
            <a:spAutoFit/>
          </a:bodyPr>
          <a:lstStyle/>
          <a:p>
            <a:r>
              <a:rPr lang="en-US" sz="2000" b="1" dirty="0" smtClean="0">
                <a:solidFill>
                  <a:srgbClr val="7030A0"/>
                </a:solidFill>
              </a:rPr>
              <a:t>Manage Snapshots: </a:t>
            </a:r>
            <a:r>
              <a:rPr lang="en-US" sz="2000" dirty="0" smtClean="0"/>
              <a:t>Inappropriate VM Snapshot retention period, may cause Storage overload.</a:t>
            </a:r>
            <a:endParaRPr lang="en-US" sz="2000" dirty="0"/>
          </a:p>
        </p:txBody>
      </p:sp>
      <p:sp>
        <p:nvSpPr>
          <p:cNvPr id="3" name="Rectangle 2"/>
          <p:cNvSpPr/>
          <p:nvPr/>
        </p:nvSpPr>
        <p:spPr>
          <a:xfrm>
            <a:off x="1274176" y="6511806"/>
            <a:ext cx="5032147" cy="276999"/>
          </a:xfrm>
          <a:prstGeom prst="rect">
            <a:avLst/>
          </a:prstGeom>
        </p:spPr>
        <p:txBody>
          <a:bodyPr wrap="none">
            <a:spAutoFit/>
          </a:bodyPr>
          <a:lstStyle/>
          <a:p>
            <a:r>
              <a:rPr lang="en-US" sz="1200" dirty="0">
                <a:hlinkClick r:id="rId4"/>
              </a:rPr>
              <a:t>https://www.freecodecamp.org/news/vm-data-protection-best-practices</a:t>
            </a:r>
            <a:r>
              <a:rPr lang="en-US" sz="1200" dirty="0" smtClean="0">
                <a:hlinkClick r:id="rId4"/>
              </a:rPr>
              <a:t>/</a:t>
            </a:r>
            <a:r>
              <a:rPr lang="en-US" sz="1200" dirty="0" smtClean="0"/>
              <a:t> </a:t>
            </a:r>
            <a:endParaRPr lang="en-US" sz="1200" dirty="0"/>
          </a:p>
        </p:txBody>
      </p:sp>
      <p:sp>
        <p:nvSpPr>
          <p:cNvPr id="8" name="TextBox 7"/>
          <p:cNvSpPr txBox="1"/>
          <p:nvPr/>
        </p:nvSpPr>
        <p:spPr>
          <a:xfrm>
            <a:off x="389378" y="1971744"/>
            <a:ext cx="9409948" cy="400110"/>
          </a:xfrm>
          <a:prstGeom prst="rect">
            <a:avLst/>
          </a:prstGeom>
          <a:noFill/>
        </p:spPr>
        <p:txBody>
          <a:bodyPr wrap="none" rtlCol="0">
            <a:spAutoFit/>
          </a:bodyPr>
          <a:lstStyle/>
          <a:p>
            <a:r>
              <a:rPr lang="en-US" sz="2000" b="1" dirty="0" smtClean="0">
                <a:solidFill>
                  <a:srgbClr val="7030A0"/>
                </a:solidFill>
              </a:rPr>
              <a:t>Regular Update of Hypervisor/VMs: </a:t>
            </a:r>
            <a:r>
              <a:rPr lang="en-US" sz="2000" dirty="0" smtClean="0">
                <a:solidFill>
                  <a:schemeClr val="tx1"/>
                </a:solidFill>
              </a:rPr>
              <a:t>To minimize the risk of Security Threats.</a:t>
            </a:r>
            <a:endParaRPr lang="en-US" sz="2000" dirty="0">
              <a:solidFill>
                <a:schemeClr val="tx1"/>
              </a:solidFill>
            </a:endParaRPr>
          </a:p>
        </p:txBody>
      </p:sp>
      <p:sp>
        <p:nvSpPr>
          <p:cNvPr id="9" name="TextBox 8"/>
          <p:cNvSpPr txBox="1"/>
          <p:nvPr/>
        </p:nvSpPr>
        <p:spPr>
          <a:xfrm>
            <a:off x="387358" y="2525527"/>
            <a:ext cx="9466053" cy="400110"/>
          </a:xfrm>
          <a:prstGeom prst="rect">
            <a:avLst/>
          </a:prstGeom>
          <a:noFill/>
        </p:spPr>
        <p:txBody>
          <a:bodyPr wrap="none" rtlCol="0">
            <a:spAutoFit/>
          </a:bodyPr>
          <a:lstStyle/>
          <a:p>
            <a:r>
              <a:rPr lang="en-US" sz="2000" b="1" dirty="0" smtClean="0">
                <a:solidFill>
                  <a:srgbClr val="7030A0"/>
                </a:solidFill>
              </a:rPr>
              <a:t>Network Segmentation: </a:t>
            </a:r>
            <a:r>
              <a:rPr lang="en-US" sz="2000" dirty="0" smtClean="0">
                <a:solidFill>
                  <a:schemeClr val="tx1"/>
                </a:solidFill>
              </a:rPr>
              <a:t>Isolating critical workload and data from major threats. </a:t>
            </a:r>
            <a:endParaRPr lang="en-US" sz="2000" dirty="0">
              <a:solidFill>
                <a:schemeClr val="tx1"/>
              </a:solidFill>
            </a:endParaRPr>
          </a:p>
        </p:txBody>
      </p:sp>
      <p:sp>
        <p:nvSpPr>
          <p:cNvPr id="10" name="TextBox 9"/>
          <p:cNvSpPr txBox="1"/>
          <p:nvPr/>
        </p:nvSpPr>
        <p:spPr>
          <a:xfrm>
            <a:off x="374092" y="3062916"/>
            <a:ext cx="10192214" cy="400110"/>
          </a:xfrm>
          <a:prstGeom prst="rect">
            <a:avLst/>
          </a:prstGeom>
          <a:noFill/>
        </p:spPr>
        <p:txBody>
          <a:bodyPr wrap="none" rtlCol="0">
            <a:spAutoFit/>
          </a:bodyPr>
          <a:lstStyle/>
          <a:p>
            <a:r>
              <a:rPr lang="en-US" sz="2000" b="1" dirty="0" smtClean="0">
                <a:solidFill>
                  <a:srgbClr val="7030A0"/>
                </a:solidFill>
              </a:rPr>
              <a:t>Audit trails and logging: </a:t>
            </a:r>
            <a:r>
              <a:rPr lang="en-US" sz="2000" dirty="0" smtClean="0"/>
              <a:t>getting </a:t>
            </a:r>
            <a:r>
              <a:rPr lang="en-US" sz="2000" dirty="0"/>
              <a:t>a </a:t>
            </a:r>
            <a:r>
              <a:rPr lang="en-US" sz="2000" dirty="0" smtClean="0"/>
              <a:t>record </a:t>
            </a:r>
            <a:r>
              <a:rPr lang="en-US" sz="2000" dirty="0"/>
              <a:t>of specific activities and data within systems</a:t>
            </a:r>
            <a:r>
              <a:rPr lang="en-US" sz="2000" dirty="0" smtClean="0">
                <a:solidFill>
                  <a:schemeClr val="tx1"/>
                </a:solidFill>
              </a:rPr>
              <a:t>. </a:t>
            </a:r>
            <a:endParaRPr lang="en-US" sz="2000" dirty="0">
              <a:solidFill>
                <a:schemeClr val="tx1"/>
              </a:solidFill>
            </a:endParaRPr>
          </a:p>
        </p:txBody>
      </p:sp>
      <p:sp>
        <p:nvSpPr>
          <p:cNvPr id="11" name="TextBox 10"/>
          <p:cNvSpPr txBox="1"/>
          <p:nvPr/>
        </p:nvSpPr>
        <p:spPr>
          <a:xfrm>
            <a:off x="374092" y="3570115"/>
            <a:ext cx="10253128" cy="400110"/>
          </a:xfrm>
          <a:prstGeom prst="rect">
            <a:avLst/>
          </a:prstGeom>
          <a:noFill/>
        </p:spPr>
        <p:txBody>
          <a:bodyPr wrap="none" rtlCol="0">
            <a:spAutoFit/>
          </a:bodyPr>
          <a:lstStyle/>
          <a:p>
            <a:r>
              <a:rPr lang="en-US" sz="2000" b="1" dirty="0" smtClean="0">
                <a:solidFill>
                  <a:srgbClr val="7030A0"/>
                </a:solidFill>
              </a:rPr>
              <a:t>VM Encryption: </a:t>
            </a:r>
            <a:r>
              <a:rPr lang="en-US" sz="2000" dirty="0"/>
              <a:t>P</a:t>
            </a:r>
            <a:r>
              <a:rPr lang="en-US" sz="2000" dirty="0" smtClean="0"/>
              <a:t>rotecting sensitive data in case of unauthorized access to VMDK files</a:t>
            </a:r>
            <a:r>
              <a:rPr lang="en-US" sz="2000" dirty="0" smtClean="0">
                <a:solidFill>
                  <a:schemeClr val="tx1"/>
                </a:solidFill>
              </a:rPr>
              <a:t>. </a:t>
            </a:r>
            <a:endParaRPr lang="en-US" sz="2000" dirty="0">
              <a:solidFill>
                <a:schemeClr val="tx1"/>
              </a:solidFill>
            </a:endParaRPr>
          </a:p>
        </p:txBody>
      </p:sp>
      <p:pic>
        <p:nvPicPr>
          <p:cNvPr id="4" name="Picture 3"/>
          <p:cNvPicPr>
            <a:picLocks noChangeAspect="1"/>
          </p:cNvPicPr>
          <p:nvPr/>
        </p:nvPicPr>
        <p:blipFill rotWithShape="1">
          <a:blip r:embed="rId5"/>
          <a:srcRect l="21980" t="8338" b="5282"/>
          <a:stretch/>
        </p:blipFill>
        <p:spPr>
          <a:xfrm>
            <a:off x="6438123" y="4146879"/>
            <a:ext cx="4877968" cy="2556588"/>
          </a:xfrm>
          <a:prstGeom prst="rect">
            <a:avLst/>
          </a:prstGeom>
        </p:spPr>
      </p:pic>
    </p:spTree>
    <p:extLst>
      <p:ext uri="{BB962C8B-B14F-4D97-AF65-F5344CB8AC3E}">
        <p14:creationId xmlns:p14="http://schemas.microsoft.com/office/powerpoint/2010/main" val="73992866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pic>
        <p:nvPicPr>
          <p:cNvPr id="146" name="Google Shape;146;p10" descr="A picture containing drawing&#10;&#10;Description automatically generated"/>
          <p:cNvPicPr preferRelativeResize="0"/>
          <p:nvPr/>
        </p:nvPicPr>
        <p:blipFill rotWithShape="1">
          <a:blip r:embed="rId3">
            <a:alphaModFix/>
          </a:blip>
          <a:srcRect/>
          <a:stretch/>
        </p:blipFill>
        <p:spPr>
          <a:xfrm>
            <a:off x="0" y="5573088"/>
            <a:ext cx="1417834" cy="1284912"/>
          </a:xfrm>
          <a:prstGeom prst="rect">
            <a:avLst/>
          </a:prstGeom>
          <a:noFill/>
          <a:ln>
            <a:noFill/>
          </a:ln>
        </p:spPr>
      </p:pic>
      <p:sp>
        <p:nvSpPr>
          <p:cNvPr id="148" name="Google Shape;148;p10"/>
          <p:cNvSpPr txBox="1"/>
          <p:nvPr/>
        </p:nvSpPr>
        <p:spPr>
          <a:xfrm>
            <a:off x="496215" y="681891"/>
            <a:ext cx="11394095" cy="738623"/>
          </a:xfrm>
          <a:prstGeom prst="rect">
            <a:avLst/>
          </a:prstGeom>
          <a:no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chemeClr val="dk1"/>
              </a:buClr>
              <a:buSzPts val="2800"/>
              <a:buFont typeface="Arial"/>
              <a:buAutoNum type="arabicPeriod"/>
            </a:pPr>
            <a:endParaRPr sz="2800" dirty="0" smtClean="0"/>
          </a:p>
          <a:p>
            <a:pPr marR="0" lvl="0" algn="l" rtl="0">
              <a:spcBef>
                <a:spcPts val="0"/>
              </a:spcBef>
              <a:spcAft>
                <a:spcPts val="0"/>
              </a:spcAft>
              <a:buClr>
                <a:schemeClr val="dk1"/>
              </a:buClr>
              <a:buSzPts val="2800"/>
            </a:pPr>
            <a:endParaRPr dirty="0"/>
          </a:p>
        </p:txBody>
      </p:sp>
      <p:sp>
        <p:nvSpPr>
          <p:cNvPr id="6" name="Google Shape;147;p10"/>
          <p:cNvSpPr/>
          <p:nvPr/>
        </p:nvSpPr>
        <p:spPr>
          <a:xfrm>
            <a:off x="190200" y="97116"/>
            <a:ext cx="7720380"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3C71"/>
              </a:buClr>
              <a:buSzPts val="3200"/>
              <a:buFont typeface="Arial"/>
              <a:buNone/>
            </a:pPr>
            <a:r>
              <a:rPr lang="en-US" sz="3200" b="1" i="0" u="none" strike="noStrike" cap="none" dirty="0" smtClean="0">
                <a:solidFill>
                  <a:srgbClr val="003C71"/>
                </a:solidFill>
                <a:latin typeface="Arial"/>
                <a:ea typeface="Arial"/>
                <a:cs typeface="Arial"/>
                <a:sym typeface="Arial"/>
              </a:rPr>
              <a:t>VM Security</a:t>
            </a:r>
            <a:endParaRPr sz="3200" b="1" i="0" u="none" strike="noStrike" cap="none" dirty="0">
              <a:solidFill>
                <a:srgbClr val="003C71"/>
              </a:solidFill>
              <a:latin typeface="Arial"/>
              <a:ea typeface="Arial"/>
              <a:cs typeface="Arial"/>
              <a:sym typeface="Arial"/>
            </a:endParaRPr>
          </a:p>
        </p:txBody>
      </p:sp>
      <p:pic>
        <p:nvPicPr>
          <p:cNvPr id="2" name="Picture 1"/>
          <p:cNvPicPr>
            <a:picLocks noChangeAspect="1"/>
          </p:cNvPicPr>
          <p:nvPr/>
        </p:nvPicPr>
        <p:blipFill>
          <a:blip r:embed="rId4"/>
          <a:stretch>
            <a:fillRect/>
          </a:stretch>
        </p:blipFill>
        <p:spPr>
          <a:xfrm>
            <a:off x="2429425" y="1051202"/>
            <a:ext cx="7995173" cy="5398537"/>
          </a:xfrm>
          <a:prstGeom prst="rect">
            <a:avLst/>
          </a:prstGeom>
        </p:spPr>
      </p:pic>
    </p:spTree>
    <p:extLst>
      <p:ext uri="{BB962C8B-B14F-4D97-AF65-F5344CB8AC3E}">
        <p14:creationId xmlns:p14="http://schemas.microsoft.com/office/powerpoint/2010/main" val="296425011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pic>
        <p:nvPicPr>
          <p:cNvPr id="146" name="Google Shape;146;p10" descr="A picture containing drawing&#10;&#10;Description automatically generated"/>
          <p:cNvPicPr preferRelativeResize="0"/>
          <p:nvPr/>
        </p:nvPicPr>
        <p:blipFill rotWithShape="1">
          <a:blip r:embed="rId3">
            <a:alphaModFix/>
          </a:blip>
          <a:srcRect/>
          <a:stretch/>
        </p:blipFill>
        <p:spPr>
          <a:xfrm>
            <a:off x="0" y="5573088"/>
            <a:ext cx="1417834" cy="1284912"/>
          </a:xfrm>
          <a:prstGeom prst="rect">
            <a:avLst/>
          </a:prstGeom>
          <a:noFill/>
          <a:ln>
            <a:noFill/>
          </a:ln>
        </p:spPr>
      </p:pic>
      <p:sp>
        <p:nvSpPr>
          <p:cNvPr id="148" name="Google Shape;148;p10"/>
          <p:cNvSpPr txBox="1"/>
          <p:nvPr/>
        </p:nvSpPr>
        <p:spPr>
          <a:xfrm>
            <a:off x="496215" y="681891"/>
            <a:ext cx="11394095" cy="738623"/>
          </a:xfrm>
          <a:prstGeom prst="rect">
            <a:avLst/>
          </a:prstGeom>
          <a:no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chemeClr val="dk1"/>
              </a:buClr>
              <a:buSzPts val="2800"/>
              <a:buFont typeface="Arial"/>
              <a:buAutoNum type="arabicPeriod"/>
            </a:pPr>
            <a:endParaRPr sz="2800" dirty="0" smtClean="0"/>
          </a:p>
          <a:p>
            <a:pPr marR="0" lvl="0" algn="l" rtl="0">
              <a:spcBef>
                <a:spcPts val="0"/>
              </a:spcBef>
              <a:spcAft>
                <a:spcPts val="0"/>
              </a:spcAft>
              <a:buClr>
                <a:schemeClr val="dk1"/>
              </a:buClr>
              <a:buSzPts val="2800"/>
            </a:pPr>
            <a:endParaRPr dirty="0"/>
          </a:p>
        </p:txBody>
      </p:sp>
      <p:sp>
        <p:nvSpPr>
          <p:cNvPr id="2" name="Rectangle 1"/>
          <p:cNvSpPr/>
          <p:nvPr/>
        </p:nvSpPr>
        <p:spPr>
          <a:xfrm>
            <a:off x="1417834" y="6581001"/>
            <a:ext cx="8606699" cy="276999"/>
          </a:xfrm>
          <a:prstGeom prst="rect">
            <a:avLst/>
          </a:prstGeom>
        </p:spPr>
        <p:txBody>
          <a:bodyPr wrap="square">
            <a:spAutoFit/>
          </a:bodyPr>
          <a:lstStyle/>
          <a:p>
            <a:r>
              <a:rPr lang="en-US" sz="1200" dirty="0">
                <a:hlinkClick r:id="rId4"/>
              </a:rPr>
              <a:t>http://</a:t>
            </a:r>
            <a:r>
              <a:rPr lang="en-US" sz="1200" dirty="0" smtClean="0">
                <a:hlinkClick r:id="rId4"/>
              </a:rPr>
              <a:t>viewer.media.bitpipe.com/1215444125_915/1265208156_314/5-Best-Practices-To-Protect-Virtual-Environments.pdf</a:t>
            </a:r>
            <a:r>
              <a:rPr lang="en-US" sz="1200" dirty="0" smtClean="0"/>
              <a:t> </a:t>
            </a:r>
            <a:endParaRPr lang="en-US" sz="1200" dirty="0"/>
          </a:p>
        </p:txBody>
      </p:sp>
      <p:pic>
        <p:nvPicPr>
          <p:cNvPr id="3" name="Picture 2"/>
          <p:cNvPicPr>
            <a:picLocks noChangeAspect="1"/>
          </p:cNvPicPr>
          <p:nvPr/>
        </p:nvPicPr>
        <p:blipFill>
          <a:blip r:embed="rId5"/>
          <a:stretch>
            <a:fillRect/>
          </a:stretch>
        </p:blipFill>
        <p:spPr>
          <a:xfrm>
            <a:off x="3088433" y="389503"/>
            <a:ext cx="6699622" cy="5819001"/>
          </a:xfrm>
          <a:prstGeom prst="rect">
            <a:avLst/>
          </a:prstGeom>
        </p:spPr>
      </p:pic>
      <p:sp>
        <p:nvSpPr>
          <p:cNvPr id="7" name="Google Shape;147;p10"/>
          <p:cNvSpPr/>
          <p:nvPr/>
        </p:nvSpPr>
        <p:spPr>
          <a:xfrm>
            <a:off x="190200" y="97116"/>
            <a:ext cx="2898233"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3C71"/>
              </a:buClr>
              <a:buSzPts val="3200"/>
              <a:buFont typeface="Arial"/>
              <a:buNone/>
            </a:pPr>
            <a:r>
              <a:rPr lang="en-US" sz="3200" b="1" i="0" u="none" strike="noStrike" cap="none" dirty="0" smtClean="0">
                <a:solidFill>
                  <a:srgbClr val="003C71"/>
                </a:solidFill>
                <a:latin typeface="Arial"/>
                <a:ea typeface="Arial"/>
                <a:cs typeface="Arial"/>
                <a:sym typeface="Arial"/>
              </a:rPr>
              <a:t>VM Security</a:t>
            </a:r>
            <a:endParaRPr sz="3200" b="1" i="0" u="none" strike="noStrike" cap="none" dirty="0">
              <a:solidFill>
                <a:srgbClr val="003C71"/>
              </a:solidFill>
              <a:latin typeface="Arial"/>
              <a:ea typeface="Arial"/>
              <a:cs typeface="Arial"/>
              <a:sym typeface="Arial"/>
            </a:endParaRPr>
          </a:p>
        </p:txBody>
      </p:sp>
    </p:spTree>
    <p:extLst>
      <p:ext uri="{BB962C8B-B14F-4D97-AF65-F5344CB8AC3E}">
        <p14:creationId xmlns:p14="http://schemas.microsoft.com/office/powerpoint/2010/main" val="179611157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pic>
        <p:nvPicPr>
          <p:cNvPr id="146" name="Google Shape;146;p10" descr="A picture containing drawing&#10;&#10;Description automatically generated"/>
          <p:cNvPicPr preferRelativeResize="0"/>
          <p:nvPr/>
        </p:nvPicPr>
        <p:blipFill rotWithShape="1">
          <a:blip r:embed="rId3">
            <a:alphaModFix/>
          </a:blip>
          <a:srcRect/>
          <a:stretch/>
        </p:blipFill>
        <p:spPr>
          <a:xfrm>
            <a:off x="0" y="5573088"/>
            <a:ext cx="1417834" cy="1284912"/>
          </a:xfrm>
          <a:prstGeom prst="rect">
            <a:avLst/>
          </a:prstGeom>
          <a:noFill/>
          <a:ln>
            <a:noFill/>
          </a:ln>
        </p:spPr>
      </p:pic>
      <p:sp>
        <p:nvSpPr>
          <p:cNvPr id="7" name="Google Shape;147;p10"/>
          <p:cNvSpPr/>
          <p:nvPr/>
        </p:nvSpPr>
        <p:spPr>
          <a:xfrm>
            <a:off x="190200" y="97116"/>
            <a:ext cx="5333522" cy="58473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3C71"/>
              </a:buClr>
              <a:buSzPts val="3200"/>
              <a:buFont typeface="Arial"/>
              <a:buNone/>
            </a:pPr>
            <a:r>
              <a:rPr lang="en-US" sz="3200" b="1" i="0" u="none" strike="noStrike" cap="none" dirty="0" smtClean="0">
                <a:solidFill>
                  <a:srgbClr val="003C71"/>
                </a:solidFill>
                <a:latin typeface="Arial"/>
                <a:ea typeface="Arial"/>
                <a:cs typeface="Arial"/>
                <a:sym typeface="Arial"/>
              </a:rPr>
              <a:t>Container Security</a:t>
            </a:r>
            <a:endParaRPr sz="3200" b="1" i="0" u="none" strike="noStrike" cap="none" dirty="0">
              <a:solidFill>
                <a:srgbClr val="003C71"/>
              </a:solidFill>
              <a:latin typeface="Arial"/>
              <a:ea typeface="Arial"/>
              <a:cs typeface="Arial"/>
              <a:sym typeface="Arial"/>
            </a:endParaRPr>
          </a:p>
        </p:txBody>
      </p:sp>
      <p:sp>
        <p:nvSpPr>
          <p:cNvPr id="4" name="Rectangle 3"/>
          <p:cNvSpPr/>
          <p:nvPr/>
        </p:nvSpPr>
        <p:spPr>
          <a:xfrm>
            <a:off x="1291036" y="6484842"/>
            <a:ext cx="4817344" cy="276999"/>
          </a:xfrm>
          <a:prstGeom prst="rect">
            <a:avLst/>
          </a:prstGeom>
        </p:spPr>
        <p:txBody>
          <a:bodyPr wrap="none">
            <a:spAutoFit/>
          </a:bodyPr>
          <a:lstStyle/>
          <a:p>
            <a:r>
              <a:rPr lang="en-US" sz="1200" dirty="0">
                <a:hlinkClick r:id="rId4"/>
              </a:rPr>
              <a:t>https://www.infracloud.io/blogs/top-10-things-for-container-security</a:t>
            </a:r>
            <a:r>
              <a:rPr lang="en-US" sz="1200" dirty="0" smtClean="0">
                <a:hlinkClick r:id="rId4"/>
              </a:rPr>
              <a:t>/</a:t>
            </a:r>
            <a:r>
              <a:rPr lang="en-US" sz="1200" dirty="0" smtClean="0"/>
              <a:t>  </a:t>
            </a:r>
            <a:endParaRPr lang="en-US" sz="1200" dirty="0"/>
          </a:p>
        </p:txBody>
      </p:sp>
      <p:sp>
        <p:nvSpPr>
          <p:cNvPr id="5" name="Rectangle 4"/>
          <p:cNvSpPr/>
          <p:nvPr/>
        </p:nvSpPr>
        <p:spPr>
          <a:xfrm>
            <a:off x="206918" y="743899"/>
            <a:ext cx="5609133" cy="2554545"/>
          </a:xfrm>
          <a:prstGeom prst="rect">
            <a:avLst/>
          </a:prstGeom>
        </p:spPr>
        <p:txBody>
          <a:bodyPr wrap="square">
            <a:spAutoFit/>
          </a:bodyPr>
          <a:lstStyle/>
          <a:p>
            <a:pPr marL="342900" indent="-342900">
              <a:buAutoNum type="arabicPeriod"/>
            </a:pPr>
            <a:r>
              <a:rPr lang="en-US" sz="1600" dirty="0" smtClean="0">
                <a:solidFill>
                  <a:srgbClr val="131131"/>
                </a:solidFill>
                <a:latin typeface="Inter"/>
              </a:rPr>
              <a:t>Source </a:t>
            </a:r>
            <a:r>
              <a:rPr lang="en-US" sz="1600" dirty="0">
                <a:solidFill>
                  <a:srgbClr val="131131"/>
                </a:solidFill>
                <a:latin typeface="Inter"/>
              </a:rPr>
              <a:t>base image from trusted </a:t>
            </a:r>
            <a:r>
              <a:rPr lang="en-US" sz="1600" dirty="0" smtClean="0">
                <a:solidFill>
                  <a:srgbClr val="131131"/>
                </a:solidFill>
                <a:latin typeface="Inter"/>
              </a:rPr>
              <a:t>repositories</a:t>
            </a:r>
          </a:p>
          <a:p>
            <a:pPr marL="342900" indent="-342900">
              <a:buFont typeface="Arial"/>
              <a:buAutoNum type="arabicPeriod"/>
            </a:pPr>
            <a:r>
              <a:rPr lang="en-US" sz="1600" dirty="0"/>
              <a:t>Install verified packages</a:t>
            </a:r>
          </a:p>
          <a:p>
            <a:pPr marL="342900" indent="-342900">
              <a:buFont typeface="Arial"/>
              <a:buAutoNum type="arabicPeriod"/>
            </a:pPr>
            <a:r>
              <a:rPr lang="en-US" sz="1600" dirty="0"/>
              <a:t>Minimize attack surface in the image</a:t>
            </a:r>
          </a:p>
          <a:p>
            <a:pPr marL="342900" indent="-342900">
              <a:buFont typeface="Arial"/>
              <a:buAutoNum type="arabicPeriod"/>
            </a:pPr>
            <a:r>
              <a:rPr lang="en-US" sz="1600" dirty="0"/>
              <a:t>Do not </a:t>
            </a:r>
            <a:r>
              <a:rPr lang="en-US" sz="1600" dirty="0" smtClean="0"/>
              <a:t>put </a:t>
            </a:r>
            <a:r>
              <a:rPr lang="en-US" sz="1600" dirty="0"/>
              <a:t>secrets in the image</a:t>
            </a:r>
          </a:p>
          <a:p>
            <a:pPr marL="342900" indent="-342900">
              <a:buFont typeface="Arial"/>
              <a:buAutoNum type="arabicPeriod"/>
            </a:pPr>
            <a:r>
              <a:rPr lang="en-US" sz="1600" dirty="0"/>
              <a:t>Use of secure private or public registries</a:t>
            </a:r>
          </a:p>
          <a:p>
            <a:pPr marL="342900" indent="-342900">
              <a:buFont typeface="Arial"/>
              <a:buAutoNum type="arabicPeriod"/>
            </a:pPr>
            <a:r>
              <a:rPr lang="en-US" sz="1600" dirty="0"/>
              <a:t>Do not use privileged </a:t>
            </a:r>
            <a:r>
              <a:rPr lang="en-US" sz="1600" dirty="0" smtClean="0"/>
              <a:t>user </a:t>
            </a:r>
            <a:r>
              <a:rPr lang="en-US" sz="1600" dirty="0"/>
              <a:t>to run the </a:t>
            </a:r>
            <a:r>
              <a:rPr lang="en-US" sz="1600" dirty="0" smtClean="0"/>
              <a:t>app </a:t>
            </a:r>
            <a:r>
              <a:rPr lang="en-US" sz="1600" dirty="0"/>
              <a:t>in a container</a:t>
            </a:r>
          </a:p>
          <a:p>
            <a:pPr marL="342900" indent="-342900">
              <a:buFont typeface="Arial"/>
              <a:buAutoNum type="arabicPeriod"/>
            </a:pPr>
            <a:r>
              <a:rPr lang="en-US" sz="1600" dirty="0"/>
              <a:t>Implement image vulnerability scanning in CI/CD</a:t>
            </a:r>
          </a:p>
          <a:p>
            <a:pPr marL="342900" indent="-342900">
              <a:buFont typeface="Arial"/>
              <a:buAutoNum type="arabicPeriod"/>
            </a:pPr>
            <a:r>
              <a:rPr lang="en-US" sz="1600" dirty="0"/>
              <a:t>Enable kernel security profiles like </a:t>
            </a:r>
            <a:r>
              <a:rPr lang="en-US" sz="1600" dirty="0" err="1"/>
              <a:t>AppArmor</a:t>
            </a:r>
            <a:endParaRPr lang="en-US" sz="1600" dirty="0"/>
          </a:p>
          <a:p>
            <a:pPr marL="342900" indent="-342900">
              <a:buFont typeface="Arial"/>
              <a:buAutoNum type="arabicPeriod"/>
            </a:pPr>
            <a:r>
              <a:rPr lang="en-US" sz="1600" dirty="0"/>
              <a:t>Secure centralized and remote logging</a:t>
            </a:r>
          </a:p>
          <a:p>
            <a:pPr marL="342900" indent="-342900">
              <a:buFont typeface="Arial"/>
              <a:buAutoNum type="arabicPeriod"/>
            </a:pPr>
            <a:r>
              <a:rPr lang="en-US" sz="1600" dirty="0"/>
              <a:t>Deploy runtime security </a:t>
            </a:r>
            <a:r>
              <a:rPr lang="en-US" sz="1600" dirty="0" smtClean="0"/>
              <a:t>monitoring</a:t>
            </a:r>
            <a:endParaRPr lang="en-US" sz="1600" dirty="0">
              <a:solidFill>
                <a:srgbClr val="131131"/>
              </a:solidFill>
              <a:latin typeface="Inter"/>
            </a:endParaRPr>
          </a:p>
        </p:txBody>
      </p:sp>
      <p:pic>
        <p:nvPicPr>
          <p:cNvPr id="6" name="Picture 5"/>
          <p:cNvPicPr>
            <a:picLocks noChangeAspect="1"/>
          </p:cNvPicPr>
          <p:nvPr/>
        </p:nvPicPr>
        <p:blipFill rotWithShape="1">
          <a:blip r:embed="rId5"/>
          <a:srcRect t="15404" b="5103"/>
          <a:stretch/>
        </p:blipFill>
        <p:spPr>
          <a:xfrm>
            <a:off x="6108380" y="164748"/>
            <a:ext cx="5868890" cy="6597093"/>
          </a:xfrm>
          <a:prstGeom prst="rect">
            <a:avLst/>
          </a:prstGeom>
        </p:spPr>
      </p:pic>
      <p:pic>
        <p:nvPicPr>
          <p:cNvPr id="8" name="Picture 7"/>
          <p:cNvPicPr>
            <a:picLocks noChangeAspect="1"/>
          </p:cNvPicPr>
          <p:nvPr/>
        </p:nvPicPr>
        <p:blipFill>
          <a:blip r:embed="rId6"/>
          <a:stretch>
            <a:fillRect/>
          </a:stretch>
        </p:blipFill>
        <p:spPr>
          <a:xfrm>
            <a:off x="102713" y="3360492"/>
            <a:ext cx="5839623" cy="2498967"/>
          </a:xfrm>
          <a:prstGeom prst="rect">
            <a:avLst/>
          </a:prstGeom>
        </p:spPr>
      </p:pic>
    </p:spTree>
    <p:extLst>
      <p:ext uri="{BB962C8B-B14F-4D97-AF65-F5344CB8AC3E}">
        <p14:creationId xmlns:p14="http://schemas.microsoft.com/office/powerpoint/2010/main" val="218902408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pic>
        <p:nvPicPr>
          <p:cNvPr id="146" name="Google Shape;146;p10" descr="A picture containing drawing&#10;&#10;Description automatically generated"/>
          <p:cNvPicPr preferRelativeResize="0"/>
          <p:nvPr/>
        </p:nvPicPr>
        <p:blipFill rotWithShape="1">
          <a:blip r:embed="rId3">
            <a:alphaModFix/>
          </a:blip>
          <a:srcRect/>
          <a:stretch/>
        </p:blipFill>
        <p:spPr>
          <a:xfrm>
            <a:off x="0" y="5573088"/>
            <a:ext cx="1417834" cy="1284912"/>
          </a:xfrm>
          <a:prstGeom prst="rect">
            <a:avLst/>
          </a:prstGeom>
          <a:noFill/>
          <a:ln>
            <a:noFill/>
          </a:ln>
        </p:spPr>
      </p:pic>
      <p:sp>
        <p:nvSpPr>
          <p:cNvPr id="6" name="Google Shape;147;p10"/>
          <p:cNvSpPr/>
          <p:nvPr/>
        </p:nvSpPr>
        <p:spPr>
          <a:xfrm>
            <a:off x="190200" y="97116"/>
            <a:ext cx="7720380"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3C71"/>
              </a:buClr>
              <a:buSzPts val="3200"/>
              <a:buFont typeface="Arial"/>
              <a:buNone/>
            </a:pPr>
            <a:r>
              <a:rPr lang="en-US" sz="3200" b="1" i="0" u="none" strike="noStrike" cap="none" dirty="0" smtClean="0">
                <a:solidFill>
                  <a:srgbClr val="003C71"/>
                </a:solidFill>
                <a:latin typeface="Arial"/>
                <a:ea typeface="Arial"/>
                <a:cs typeface="Arial"/>
                <a:sym typeface="Arial"/>
              </a:rPr>
              <a:t>How to Secure a Server?</a:t>
            </a:r>
            <a:endParaRPr sz="3200" b="1" i="0" u="none" strike="noStrike" cap="none" dirty="0">
              <a:solidFill>
                <a:srgbClr val="003C71"/>
              </a:solidFill>
              <a:latin typeface="Arial"/>
              <a:ea typeface="Arial"/>
              <a:cs typeface="Arial"/>
              <a:sym typeface="Arial"/>
            </a:endParaRPr>
          </a:p>
        </p:txBody>
      </p:sp>
      <p:sp>
        <p:nvSpPr>
          <p:cNvPr id="2" name="TextBox 1"/>
          <p:cNvSpPr txBox="1"/>
          <p:nvPr/>
        </p:nvSpPr>
        <p:spPr>
          <a:xfrm>
            <a:off x="2765029" y="1021099"/>
            <a:ext cx="8855309" cy="5509200"/>
          </a:xfrm>
          <a:prstGeom prst="rect">
            <a:avLst/>
          </a:prstGeom>
          <a:noFill/>
        </p:spPr>
        <p:txBody>
          <a:bodyPr wrap="none" rtlCol="0">
            <a:spAutoFit/>
          </a:bodyPr>
          <a:lstStyle/>
          <a:p>
            <a:pPr marL="342900" indent="-342900">
              <a:buFont typeface="+mj-lt"/>
              <a:buAutoNum type="arabicPeriod"/>
            </a:pPr>
            <a:r>
              <a:rPr lang="en-US" sz="1600" dirty="0" smtClean="0">
                <a:solidFill>
                  <a:schemeClr val="tx1"/>
                </a:solidFill>
              </a:rPr>
              <a:t>Download the Latest </a:t>
            </a:r>
            <a:r>
              <a:rPr lang="en-US" sz="1600" dirty="0" smtClean="0">
                <a:solidFill>
                  <a:srgbClr val="FF0000"/>
                </a:solidFill>
              </a:rPr>
              <a:t>Operating System </a:t>
            </a:r>
            <a:r>
              <a:rPr lang="en-US" sz="1600" dirty="0" smtClean="0">
                <a:solidFill>
                  <a:schemeClr val="tx1"/>
                </a:solidFill>
              </a:rPr>
              <a:t>(OS)</a:t>
            </a:r>
          </a:p>
          <a:p>
            <a:pPr marL="342900" indent="-342900">
              <a:buFont typeface="+mj-lt"/>
              <a:buAutoNum type="arabicPeriod"/>
            </a:pPr>
            <a:r>
              <a:rPr lang="en-US" sz="1600" dirty="0" smtClean="0">
                <a:solidFill>
                  <a:schemeClr val="tx1"/>
                </a:solidFill>
              </a:rPr>
              <a:t>Pick your </a:t>
            </a:r>
            <a:r>
              <a:rPr lang="en-US" sz="1600" dirty="0" smtClean="0">
                <a:solidFill>
                  <a:srgbClr val="FF0000"/>
                </a:solidFill>
              </a:rPr>
              <a:t>OS/Virtualization Framework</a:t>
            </a:r>
            <a:r>
              <a:rPr lang="en-US" sz="1600" dirty="0" smtClean="0">
                <a:solidFill>
                  <a:schemeClr val="tx1"/>
                </a:solidFill>
              </a:rPr>
              <a:t>, wisely (if not using Bare-metal)</a:t>
            </a:r>
          </a:p>
          <a:p>
            <a:pPr marL="342900" indent="-342900">
              <a:buFont typeface="+mj-lt"/>
              <a:buAutoNum type="arabicPeriod"/>
            </a:pPr>
            <a:r>
              <a:rPr lang="en-US" sz="1600" dirty="0">
                <a:solidFill>
                  <a:srgbClr val="FF0000"/>
                </a:solidFill>
              </a:rPr>
              <a:t>Harden</a:t>
            </a:r>
            <a:r>
              <a:rPr lang="en-US" sz="1600" dirty="0">
                <a:solidFill>
                  <a:schemeClr val="tx1"/>
                </a:solidFill>
              </a:rPr>
              <a:t> </a:t>
            </a:r>
            <a:r>
              <a:rPr lang="en-US" sz="1600" dirty="0" smtClean="0">
                <a:solidFill>
                  <a:schemeClr val="tx1"/>
                </a:solidFill>
              </a:rPr>
              <a:t>your Operating System and Applications (via </a:t>
            </a:r>
            <a:r>
              <a:rPr lang="en-US" sz="1600" dirty="0" smtClean="0">
                <a:solidFill>
                  <a:srgbClr val="FF0000"/>
                </a:solidFill>
              </a:rPr>
              <a:t>CIS</a:t>
            </a:r>
            <a:r>
              <a:rPr lang="en-US" sz="1600" dirty="0" smtClean="0">
                <a:solidFill>
                  <a:schemeClr val="tx1"/>
                </a:solidFill>
              </a:rPr>
              <a:t> Controls)</a:t>
            </a:r>
            <a:endParaRPr lang="en-US" sz="1600" dirty="0">
              <a:solidFill>
                <a:schemeClr val="tx1"/>
              </a:solidFill>
            </a:endParaRPr>
          </a:p>
          <a:p>
            <a:pPr marL="342900" indent="-342900">
              <a:buFont typeface="+mj-lt"/>
              <a:buAutoNum type="arabicPeriod"/>
            </a:pPr>
            <a:r>
              <a:rPr lang="en-US" sz="1600" dirty="0">
                <a:solidFill>
                  <a:schemeClr val="tx1"/>
                </a:solidFill>
              </a:rPr>
              <a:t>Apply </a:t>
            </a:r>
            <a:r>
              <a:rPr lang="en-US" sz="1600" dirty="0">
                <a:solidFill>
                  <a:srgbClr val="FF0000"/>
                </a:solidFill>
              </a:rPr>
              <a:t>IAM/RBAC</a:t>
            </a:r>
            <a:r>
              <a:rPr lang="en-US" sz="1600" dirty="0">
                <a:solidFill>
                  <a:schemeClr val="tx1"/>
                </a:solidFill>
              </a:rPr>
              <a:t> to Access </a:t>
            </a:r>
            <a:r>
              <a:rPr lang="en-US" sz="1600" dirty="0" smtClean="0">
                <a:solidFill>
                  <a:schemeClr val="tx1"/>
                </a:solidFill>
              </a:rPr>
              <a:t>Server </a:t>
            </a:r>
          </a:p>
          <a:p>
            <a:pPr marL="342900" indent="-342900">
              <a:buFont typeface="+mj-lt"/>
              <a:buAutoNum type="arabicPeriod"/>
            </a:pPr>
            <a:r>
              <a:rPr lang="en-US" sz="1600" dirty="0" smtClean="0">
                <a:solidFill>
                  <a:schemeClr val="tx1"/>
                </a:solidFill>
              </a:rPr>
              <a:t>Enable </a:t>
            </a:r>
            <a:r>
              <a:rPr lang="en-US" sz="1600" dirty="0" smtClean="0">
                <a:solidFill>
                  <a:srgbClr val="FF0000"/>
                </a:solidFill>
              </a:rPr>
              <a:t>MFA</a:t>
            </a:r>
            <a:r>
              <a:rPr lang="en-US" sz="1600" dirty="0" smtClean="0">
                <a:solidFill>
                  <a:schemeClr val="tx1"/>
                </a:solidFill>
              </a:rPr>
              <a:t> to Access your Server/Service</a:t>
            </a:r>
            <a:endParaRPr lang="en-US" sz="1600" dirty="0">
              <a:solidFill>
                <a:schemeClr val="tx1"/>
              </a:solidFill>
            </a:endParaRPr>
          </a:p>
          <a:p>
            <a:pPr marL="342900" indent="-342900">
              <a:buFont typeface="+mj-lt"/>
              <a:buAutoNum type="arabicPeriod"/>
            </a:pPr>
            <a:r>
              <a:rPr lang="en-US" sz="1600" dirty="0">
                <a:solidFill>
                  <a:schemeClr val="tx1"/>
                </a:solidFill>
              </a:rPr>
              <a:t>Enable </a:t>
            </a:r>
            <a:r>
              <a:rPr lang="en-US" sz="1600" dirty="0">
                <a:solidFill>
                  <a:srgbClr val="FF0000"/>
                </a:solidFill>
              </a:rPr>
              <a:t>Logging/Auditing</a:t>
            </a:r>
            <a:r>
              <a:rPr lang="en-US" sz="1600" dirty="0">
                <a:solidFill>
                  <a:schemeClr val="tx1"/>
                </a:solidFill>
              </a:rPr>
              <a:t> </a:t>
            </a:r>
            <a:r>
              <a:rPr lang="en-US" sz="1600" dirty="0" smtClean="0">
                <a:solidFill>
                  <a:schemeClr val="tx1"/>
                </a:solidFill>
              </a:rPr>
              <a:t>(via PAM/Syslog</a:t>
            </a:r>
            <a:r>
              <a:rPr lang="en-US" sz="1600" dirty="0">
                <a:solidFill>
                  <a:schemeClr val="tx1"/>
                </a:solidFill>
              </a:rPr>
              <a:t>)</a:t>
            </a:r>
          </a:p>
          <a:p>
            <a:pPr marL="342900" indent="-342900">
              <a:buFont typeface="+mj-lt"/>
              <a:buAutoNum type="arabicPeriod"/>
            </a:pPr>
            <a:r>
              <a:rPr lang="en-US" sz="1600" dirty="0">
                <a:solidFill>
                  <a:schemeClr val="tx1"/>
                </a:solidFill>
              </a:rPr>
              <a:t>Setup </a:t>
            </a:r>
            <a:r>
              <a:rPr lang="en-US" sz="1600" dirty="0" smtClean="0">
                <a:solidFill>
                  <a:srgbClr val="FF0000"/>
                </a:solidFill>
              </a:rPr>
              <a:t>Network Segmentation </a:t>
            </a:r>
            <a:r>
              <a:rPr lang="en-US" sz="1600" dirty="0" smtClean="0">
                <a:solidFill>
                  <a:schemeClr val="tx1"/>
                </a:solidFill>
              </a:rPr>
              <a:t>and Limit inbound/outbound Traffic via </a:t>
            </a:r>
            <a:r>
              <a:rPr lang="en-US" sz="1600" dirty="0" smtClean="0">
                <a:solidFill>
                  <a:srgbClr val="FF0000"/>
                </a:solidFill>
              </a:rPr>
              <a:t>Firewall Policies</a:t>
            </a:r>
            <a:endParaRPr lang="en-US" sz="1600" dirty="0">
              <a:solidFill>
                <a:srgbClr val="FF0000"/>
              </a:solidFill>
            </a:endParaRPr>
          </a:p>
          <a:p>
            <a:pPr marL="342900" indent="-342900">
              <a:buFont typeface="+mj-lt"/>
              <a:buAutoNum type="arabicPeriod"/>
            </a:pPr>
            <a:r>
              <a:rPr lang="en-US" sz="1600" dirty="0">
                <a:solidFill>
                  <a:schemeClr val="tx1"/>
                </a:solidFill>
              </a:rPr>
              <a:t>Implement </a:t>
            </a:r>
            <a:r>
              <a:rPr lang="en-US" sz="1600" dirty="0">
                <a:solidFill>
                  <a:srgbClr val="FF0000"/>
                </a:solidFill>
              </a:rPr>
              <a:t>IDPS</a:t>
            </a:r>
            <a:r>
              <a:rPr lang="en-US" sz="1600" dirty="0">
                <a:solidFill>
                  <a:schemeClr val="tx1"/>
                </a:solidFill>
              </a:rPr>
              <a:t> and </a:t>
            </a:r>
            <a:r>
              <a:rPr lang="en-US" sz="1600" dirty="0" smtClean="0">
                <a:solidFill>
                  <a:srgbClr val="FF0000"/>
                </a:solidFill>
              </a:rPr>
              <a:t>SIEM</a:t>
            </a:r>
            <a:r>
              <a:rPr lang="en-US" sz="1600" dirty="0" smtClean="0">
                <a:solidFill>
                  <a:schemeClr val="tx1"/>
                </a:solidFill>
              </a:rPr>
              <a:t> Solutions in your Network</a:t>
            </a:r>
            <a:endParaRPr lang="en-US" sz="1600" dirty="0">
              <a:solidFill>
                <a:schemeClr val="tx1"/>
              </a:solidFill>
            </a:endParaRPr>
          </a:p>
          <a:p>
            <a:pPr marL="342900" indent="-342900">
              <a:buFont typeface="+mj-lt"/>
              <a:buAutoNum type="arabicPeriod"/>
            </a:pPr>
            <a:r>
              <a:rPr lang="en-US" sz="1600" dirty="0" smtClean="0">
                <a:solidFill>
                  <a:schemeClr val="tx1"/>
                </a:solidFill>
              </a:rPr>
              <a:t>Install </a:t>
            </a:r>
            <a:r>
              <a:rPr lang="en-US" sz="1600" dirty="0" smtClean="0">
                <a:solidFill>
                  <a:srgbClr val="FF0000"/>
                </a:solidFill>
              </a:rPr>
              <a:t>EDR/</a:t>
            </a:r>
            <a:r>
              <a:rPr lang="en-US" sz="1600" dirty="0" err="1">
                <a:solidFill>
                  <a:srgbClr val="FF0000"/>
                </a:solidFill>
              </a:rPr>
              <a:t>r</a:t>
            </a:r>
            <a:r>
              <a:rPr lang="en-US" sz="1600" dirty="0" err="1" smtClean="0">
                <a:solidFill>
                  <a:srgbClr val="FF0000"/>
                </a:solidFill>
              </a:rPr>
              <a:t>syslog</a:t>
            </a:r>
            <a:r>
              <a:rPr lang="en-US" sz="1600" dirty="0" smtClean="0">
                <a:solidFill>
                  <a:srgbClr val="FF0000"/>
                </a:solidFill>
              </a:rPr>
              <a:t>/SNMPv3</a:t>
            </a:r>
            <a:r>
              <a:rPr lang="en-US" sz="1600" dirty="0" smtClean="0">
                <a:solidFill>
                  <a:schemeClr val="tx1"/>
                </a:solidFill>
              </a:rPr>
              <a:t> agent on </a:t>
            </a:r>
            <a:r>
              <a:rPr lang="en-US" sz="1600" dirty="0">
                <a:solidFill>
                  <a:schemeClr val="tx1"/>
                </a:solidFill>
              </a:rPr>
              <a:t>the </a:t>
            </a:r>
            <a:r>
              <a:rPr lang="en-US" sz="1600" dirty="0" smtClean="0">
                <a:solidFill>
                  <a:schemeClr val="tx1"/>
                </a:solidFill>
              </a:rPr>
              <a:t>Server (for monitoring)</a:t>
            </a:r>
            <a:endParaRPr lang="en-US" sz="1600" dirty="0">
              <a:solidFill>
                <a:schemeClr val="tx1"/>
              </a:solidFill>
            </a:endParaRPr>
          </a:p>
          <a:p>
            <a:pPr marL="342900" indent="-342900">
              <a:buFont typeface="+mj-lt"/>
              <a:buAutoNum type="arabicPeriod"/>
            </a:pPr>
            <a:r>
              <a:rPr lang="en-US" sz="1600" dirty="0" smtClean="0">
                <a:solidFill>
                  <a:srgbClr val="FF0000"/>
                </a:solidFill>
              </a:rPr>
              <a:t>Patch</a:t>
            </a:r>
            <a:r>
              <a:rPr lang="en-US" sz="1600" dirty="0" smtClean="0">
                <a:solidFill>
                  <a:schemeClr val="tx1"/>
                </a:solidFill>
              </a:rPr>
              <a:t> your Operating System and Applications on Monthly basis </a:t>
            </a:r>
            <a:r>
              <a:rPr lang="en-US" sz="1600" dirty="0">
                <a:solidFill>
                  <a:schemeClr val="tx1"/>
                </a:solidFill>
              </a:rPr>
              <a:t>(Patch Tuesday</a:t>
            </a:r>
            <a:r>
              <a:rPr lang="en-US" sz="1600" dirty="0" smtClean="0">
                <a:solidFill>
                  <a:schemeClr val="tx1"/>
                </a:solidFill>
              </a:rPr>
              <a:t>)</a:t>
            </a:r>
            <a:endParaRPr lang="en-US" sz="1600" dirty="0">
              <a:solidFill>
                <a:schemeClr val="tx1"/>
              </a:solidFill>
            </a:endParaRPr>
          </a:p>
          <a:p>
            <a:pPr marL="342900" indent="-342900">
              <a:buFont typeface="+mj-lt"/>
              <a:buAutoNum type="arabicPeriod"/>
            </a:pPr>
            <a:r>
              <a:rPr lang="en-US" sz="1600" dirty="0">
                <a:solidFill>
                  <a:schemeClr val="tx1"/>
                </a:solidFill>
              </a:rPr>
              <a:t>Regular </a:t>
            </a:r>
            <a:r>
              <a:rPr lang="en-US" sz="1600" dirty="0">
                <a:solidFill>
                  <a:srgbClr val="FF0000"/>
                </a:solidFill>
              </a:rPr>
              <a:t>Security </a:t>
            </a:r>
            <a:r>
              <a:rPr lang="en-US" sz="1600" dirty="0" smtClean="0">
                <a:solidFill>
                  <a:srgbClr val="FF0000"/>
                </a:solidFill>
              </a:rPr>
              <a:t>Scanning </a:t>
            </a:r>
            <a:r>
              <a:rPr lang="en-US" sz="1600" dirty="0" smtClean="0">
                <a:solidFill>
                  <a:schemeClr val="tx1"/>
                </a:solidFill>
              </a:rPr>
              <a:t>to find Missed Vulnerabilities and Fix them</a:t>
            </a:r>
            <a:endParaRPr lang="en-US" sz="1600" dirty="0">
              <a:solidFill>
                <a:schemeClr val="tx1"/>
              </a:solidFill>
            </a:endParaRPr>
          </a:p>
          <a:p>
            <a:pPr marL="342900" indent="-342900">
              <a:buFont typeface="+mj-lt"/>
              <a:buAutoNum type="arabicPeriod"/>
            </a:pPr>
            <a:r>
              <a:rPr lang="en-US" sz="1600" dirty="0">
                <a:solidFill>
                  <a:schemeClr val="tx1"/>
                </a:solidFill>
              </a:rPr>
              <a:t>Schedule </a:t>
            </a:r>
            <a:r>
              <a:rPr lang="en-US" sz="1600" dirty="0" smtClean="0">
                <a:solidFill>
                  <a:schemeClr val="tx1"/>
                </a:solidFill>
              </a:rPr>
              <a:t>regular </a:t>
            </a:r>
            <a:r>
              <a:rPr lang="en-US" sz="1600" dirty="0" smtClean="0">
                <a:solidFill>
                  <a:srgbClr val="FF0000"/>
                </a:solidFill>
              </a:rPr>
              <a:t>Backup</a:t>
            </a:r>
            <a:r>
              <a:rPr lang="en-US" sz="1600" dirty="0" smtClean="0">
                <a:solidFill>
                  <a:schemeClr val="tx1"/>
                </a:solidFill>
              </a:rPr>
              <a:t> from your Data on the Server</a:t>
            </a:r>
            <a:endParaRPr lang="en-US" sz="1600" dirty="0">
              <a:solidFill>
                <a:schemeClr val="tx1"/>
              </a:solidFill>
            </a:endParaRPr>
          </a:p>
          <a:p>
            <a:pPr marL="342900" indent="-342900">
              <a:buFont typeface="+mj-lt"/>
              <a:buAutoNum type="arabicPeriod"/>
            </a:pPr>
            <a:r>
              <a:rPr lang="en-US" sz="1600" dirty="0">
                <a:solidFill>
                  <a:srgbClr val="FF0000"/>
                </a:solidFill>
              </a:rPr>
              <a:t>Monitor</a:t>
            </a:r>
            <a:r>
              <a:rPr lang="en-US" sz="1600" dirty="0">
                <a:solidFill>
                  <a:schemeClr val="tx1"/>
                </a:solidFill>
              </a:rPr>
              <a:t> Server Functionality/Performance/Security</a:t>
            </a:r>
          </a:p>
          <a:p>
            <a:pPr marL="342900" indent="-342900">
              <a:buFont typeface="+mj-lt"/>
              <a:buAutoNum type="arabicPeriod"/>
            </a:pPr>
            <a:r>
              <a:rPr lang="en-US" sz="1600" dirty="0">
                <a:solidFill>
                  <a:schemeClr val="tx1"/>
                </a:solidFill>
              </a:rPr>
              <a:t>Define and Implement </a:t>
            </a:r>
            <a:r>
              <a:rPr lang="en-US" sz="1600" dirty="0" smtClean="0">
                <a:solidFill>
                  <a:schemeClr val="tx1"/>
                </a:solidFill>
              </a:rPr>
              <a:t>Clear </a:t>
            </a:r>
            <a:r>
              <a:rPr lang="en-US" sz="1600" dirty="0">
                <a:solidFill>
                  <a:srgbClr val="FF0000"/>
                </a:solidFill>
              </a:rPr>
              <a:t>Change Control process</a:t>
            </a:r>
          </a:p>
          <a:p>
            <a:pPr marL="342900" indent="-342900">
              <a:buFont typeface="+mj-lt"/>
              <a:buAutoNum type="arabicPeriod"/>
            </a:pPr>
            <a:r>
              <a:rPr lang="en-US" sz="1600" dirty="0">
                <a:solidFill>
                  <a:srgbClr val="FF0000"/>
                </a:solidFill>
              </a:rPr>
              <a:t>Encrypt</a:t>
            </a:r>
            <a:r>
              <a:rPr lang="en-US" sz="1600" dirty="0">
                <a:solidFill>
                  <a:schemeClr val="tx1"/>
                </a:solidFill>
              </a:rPr>
              <a:t> your Data (at-rest/</a:t>
            </a:r>
            <a:r>
              <a:rPr lang="en-US" sz="1600" dirty="0" err="1">
                <a:solidFill>
                  <a:schemeClr val="tx1"/>
                </a:solidFill>
              </a:rPr>
              <a:t>in-transit</a:t>
            </a:r>
            <a:r>
              <a:rPr lang="en-US" sz="1600" dirty="0">
                <a:solidFill>
                  <a:schemeClr val="tx1"/>
                </a:solidFill>
              </a:rPr>
              <a:t>) </a:t>
            </a:r>
          </a:p>
          <a:p>
            <a:pPr marL="342900" indent="-342900">
              <a:buFont typeface="+mj-lt"/>
              <a:buAutoNum type="arabicPeriod"/>
            </a:pPr>
            <a:r>
              <a:rPr lang="en-US" sz="1600" dirty="0">
                <a:solidFill>
                  <a:schemeClr val="tx1"/>
                </a:solidFill>
              </a:rPr>
              <a:t>Develop a </a:t>
            </a:r>
            <a:r>
              <a:rPr lang="en-US" sz="1600" dirty="0" smtClean="0">
                <a:solidFill>
                  <a:schemeClr val="tx1"/>
                </a:solidFill>
              </a:rPr>
              <a:t>Comprehensive </a:t>
            </a:r>
            <a:r>
              <a:rPr lang="en-US" sz="1600" dirty="0">
                <a:solidFill>
                  <a:srgbClr val="FF0000"/>
                </a:solidFill>
              </a:rPr>
              <a:t>Incident Response </a:t>
            </a:r>
            <a:r>
              <a:rPr lang="en-US" sz="1600" dirty="0" smtClean="0">
                <a:solidFill>
                  <a:srgbClr val="FF0000"/>
                </a:solidFill>
              </a:rPr>
              <a:t>Plan </a:t>
            </a:r>
            <a:r>
              <a:rPr lang="en-US" sz="1600" dirty="0" smtClean="0">
                <a:solidFill>
                  <a:schemeClr val="tx1"/>
                </a:solidFill>
              </a:rPr>
              <a:t>for your Server</a:t>
            </a:r>
          </a:p>
          <a:p>
            <a:pPr marL="342900" indent="-342900">
              <a:buFont typeface="+mj-lt"/>
              <a:buAutoNum type="arabicPeriod"/>
            </a:pPr>
            <a:r>
              <a:rPr lang="en-US" sz="1600" dirty="0" smtClean="0">
                <a:solidFill>
                  <a:schemeClr val="tx1"/>
                </a:solidFill>
              </a:rPr>
              <a:t>Develop a Comprehensive </a:t>
            </a:r>
            <a:r>
              <a:rPr lang="en-US" sz="1600" dirty="0" smtClean="0">
                <a:solidFill>
                  <a:srgbClr val="FF0000"/>
                </a:solidFill>
              </a:rPr>
              <a:t>Disaster Recovery Plan </a:t>
            </a:r>
            <a:r>
              <a:rPr lang="en-US" sz="1600" dirty="0" smtClean="0">
                <a:solidFill>
                  <a:schemeClr val="tx1"/>
                </a:solidFill>
              </a:rPr>
              <a:t>for your Server</a:t>
            </a:r>
            <a:endParaRPr lang="en-US" sz="1600" dirty="0">
              <a:solidFill>
                <a:schemeClr val="tx1"/>
              </a:solidFill>
            </a:endParaRPr>
          </a:p>
          <a:p>
            <a:pPr marL="342900" indent="-342900">
              <a:buFont typeface="+mj-lt"/>
              <a:buAutoNum type="arabicPeriod"/>
            </a:pPr>
            <a:r>
              <a:rPr lang="en-US" sz="1600" dirty="0" smtClean="0">
                <a:solidFill>
                  <a:schemeClr val="tx1"/>
                </a:solidFill>
              </a:rPr>
              <a:t>Use Secure </a:t>
            </a:r>
            <a:r>
              <a:rPr lang="en-US" sz="1600" dirty="0" err="1">
                <a:solidFill>
                  <a:srgbClr val="FF0000"/>
                </a:solidFill>
              </a:rPr>
              <a:t>IaC</a:t>
            </a:r>
            <a:r>
              <a:rPr lang="en-US" sz="1600" dirty="0">
                <a:solidFill>
                  <a:schemeClr val="tx1"/>
                </a:solidFill>
              </a:rPr>
              <a:t> and </a:t>
            </a:r>
            <a:r>
              <a:rPr lang="en-US" sz="1600" dirty="0" smtClean="0">
                <a:solidFill>
                  <a:schemeClr val="tx1"/>
                </a:solidFill>
              </a:rPr>
              <a:t>Version Control </a:t>
            </a:r>
            <a:r>
              <a:rPr lang="en-US" sz="1600" dirty="0">
                <a:solidFill>
                  <a:schemeClr val="tx1"/>
                </a:solidFill>
              </a:rPr>
              <a:t>to maintain your Server </a:t>
            </a:r>
            <a:r>
              <a:rPr lang="en-US" sz="1600" dirty="0" smtClean="0">
                <a:solidFill>
                  <a:schemeClr val="tx1"/>
                </a:solidFill>
              </a:rPr>
              <a:t>Configuration (</a:t>
            </a:r>
            <a:r>
              <a:rPr lang="en-US" sz="1600" dirty="0" err="1" smtClean="0">
                <a:solidFill>
                  <a:schemeClr val="tx1"/>
                </a:solidFill>
              </a:rPr>
              <a:t>GitLab</a:t>
            </a:r>
            <a:r>
              <a:rPr lang="en-US" sz="1600" dirty="0" smtClean="0">
                <a:solidFill>
                  <a:schemeClr val="tx1"/>
                </a:solidFill>
              </a:rPr>
              <a:t>/Jenkins)</a:t>
            </a:r>
          </a:p>
          <a:p>
            <a:pPr marL="342900" indent="-342900">
              <a:buFont typeface="+mj-lt"/>
              <a:buAutoNum type="arabicPeriod"/>
            </a:pPr>
            <a:r>
              <a:rPr lang="en-US" sz="1600" dirty="0" smtClean="0">
                <a:solidFill>
                  <a:schemeClr val="tx1"/>
                </a:solidFill>
              </a:rPr>
              <a:t>Avoid Installing Unknown Packages/Libraries on your Server (</a:t>
            </a:r>
            <a:r>
              <a:rPr lang="en-US" sz="1600" dirty="0" smtClean="0">
                <a:solidFill>
                  <a:srgbClr val="FF0000"/>
                </a:solidFill>
              </a:rPr>
              <a:t>Supply Chain </a:t>
            </a:r>
            <a:r>
              <a:rPr lang="en-US" sz="1600" dirty="0" smtClean="0">
                <a:solidFill>
                  <a:schemeClr val="tx1"/>
                </a:solidFill>
              </a:rPr>
              <a:t>Controls)</a:t>
            </a:r>
          </a:p>
          <a:p>
            <a:pPr marL="342900" indent="-342900">
              <a:buFont typeface="+mj-lt"/>
              <a:buAutoNum type="arabicPeriod"/>
            </a:pPr>
            <a:r>
              <a:rPr lang="en-US" sz="1600" dirty="0" smtClean="0">
                <a:solidFill>
                  <a:schemeClr val="tx1"/>
                </a:solidFill>
              </a:rPr>
              <a:t>Provide a </a:t>
            </a:r>
            <a:r>
              <a:rPr lang="en-US" sz="1600" dirty="0" smtClean="0">
                <a:solidFill>
                  <a:srgbClr val="FF0000"/>
                </a:solidFill>
              </a:rPr>
              <a:t>Secure Remote Access </a:t>
            </a:r>
            <a:r>
              <a:rPr lang="en-US" sz="1600" dirty="0" smtClean="0">
                <a:solidFill>
                  <a:schemeClr val="tx1"/>
                </a:solidFill>
              </a:rPr>
              <a:t>Mechanism (VPN/MFA)</a:t>
            </a:r>
          </a:p>
          <a:p>
            <a:pPr marL="342900" indent="-342900">
              <a:buFont typeface="+mj-lt"/>
              <a:buAutoNum type="arabicPeriod"/>
            </a:pPr>
            <a:r>
              <a:rPr lang="en-US" sz="1600" dirty="0" smtClean="0">
                <a:solidFill>
                  <a:schemeClr val="tx1"/>
                </a:solidFill>
              </a:rPr>
              <a:t>Deploy </a:t>
            </a:r>
            <a:r>
              <a:rPr lang="en-US" sz="1600" dirty="0" smtClean="0">
                <a:solidFill>
                  <a:srgbClr val="FF0000"/>
                </a:solidFill>
              </a:rPr>
              <a:t>Data Loss Prevention (DLP) </a:t>
            </a:r>
            <a:r>
              <a:rPr lang="en-US" sz="1600" dirty="0" smtClean="0">
                <a:solidFill>
                  <a:schemeClr val="tx1"/>
                </a:solidFill>
              </a:rPr>
              <a:t>Solutions to Protect your Data</a:t>
            </a:r>
            <a:endParaRPr lang="en-US" sz="1600" dirty="0">
              <a:solidFill>
                <a:schemeClr val="tx1"/>
              </a:solidFill>
            </a:endParaRPr>
          </a:p>
          <a:p>
            <a:pPr marL="342900" indent="-342900">
              <a:buFont typeface="+mj-lt"/>
              <a:buAutoNum type="arabicPeriod"/>
            </a:pPr>
            <a:r>
              <a:rPr lang="en-US" sz="1600" dirty="0" smtClean="0">
                <a:solidFill>
                  <a:schemeClr val="tx1"/>
                </a:solidFill>
              </a:rPr>
              <a:t>Apply the </a:t>
            </a:r>
            <a:r>
              <a:rPr lang="en-US" sz="1600" dirty="0" smtClean="0">
                <a:solidFill>
                  <a:srgbClr val="FF0000"/>
                </a:solidFill>
              </a:rPr>
              <a:t>Best </a:t>
            </a:r>
            <a:r>
              <a:rPr lang="en-US" sz="1600" dirty="0">
                <a:solidFill>
                  <a:srgbClr val="FF0000"/>
                </a:solidFill>
              </a:rPr>
              <a:t>Security </a:t>
            </a:r>
            <a:r>
              <a:rPr lang="en-US" sz="1600" dirty="0" smtClean="0">
                <a:solidFill>
                  <a:srgbClr val="FF0000"/>
                </a:solidFill>
              </a:rPr>
              <a:t>Practices/Standards </a:t>
            </a:r>
            <a:r>
              <a:rPr lang="en-US" sz="1600" dirty="0">
                <a:solidFill>
                  <a:schemeClr val="tx1"/>
                </a:solidFill>
              </a:rPr>
              <a:t>to your environment (ISO27K/SOC2/GDPR</a:t>
            </a:r>
            <a:r>
              <a:rPr lang="en-US" sz="1600" dirty="0" smtClean="0">
                <a:solidFill>
                  <a:schemeClr val="tx1"/>
                </a:solidFill>
              </a:rPr>
              <a:t>)</a:t>
            </a:r>
            <a:endParaRPr lang="en-US" sz="1600" dirty="0">
              <a:solidFill>
                <a:schemeClr val="tx1"/>
              </a:solidFill>
            </a:endParaRPr>
          </a:p>
        </p:txBody>
      </p:sp>
      <p:pic>
        <p:nvPicPr>
          <p:cNvPr id="3" name="Picture 2"/>
          <p:cNvPicPr>
            <a:picLocks noChangeAspect="1"/>
          </p:cNvPicPr>
          <p:nvPr/>
        </p:nvPicPr>
        <p:blipFill rotWithShape="1">
          <a:blip r:embed="rId4"/>
          <a:srcRect l="13408" t="14774" r="11867" b="21960"/>
          <a:stretch/>
        </p:blipFill>
        <p:spPr>
          <a:xfrm>
            <a:off x="1292140" y="814296"/>
            <a:ext cx="992402" cy="904837"/>
          </a:xfrm>
          <a:prstGeom prst="rect">
            <a:avLst/>
          </a:prstGeom>
        </p:spPr>
      </p:pic>
      <p:pic>
        <p:nvPicPr>
          <p:cNvPr id="4" name="Picture 3"/>
          <p:cNvPicPr>
            <a:picLocks noChangeAspect="1"/>
          </p:cNvPicPr>
          <p:nvPr/>
        </p:nvPicPr>
        <p:blipFill>
          <a:blip r:embed="rId5"/>
          <a:stretch>
            <a:fillRect/>
          </a:stretch>
        </p:blipFill>
        <p:spPr>
          <a:xfrm>
            <a:off x="1265980" y="1767252"/>
            <a:ext cx="1044722" cy="1044722"/>
          </a:xfrm>
          <a:prstGeom prst="rect">
            <a:avLst/>
          </a:prstGeom>
        </p:spPr>
      </p:pic>
      <p:pic>
        <p:nvPicPr>
          <p:cNvPr id="5" name="Picture 4"/>
          <p:cNvPicPr>
            <a:picLocks noChangeAspect="1"/>
          </p:cNvPicPr>
          <p:nvPr/>
        </p:nvPicPr>
        <p:blipFill rotWithShape="1">
          <a:blip r:embed="rId6"/>
          <a:srcRect l="12787" t="12856" r="11637" b="9725"/>
          <a:stretch/>
        </p:blipFill>
        <p:spPr>
          <a:xfrm>
            <a:off x="159214" y="1267577"/>
            <a:ext cx="892628" cy="914400"/>
          </a:xfrm>
          <a:prstGeom prst="rect">
            <a:avLst/>
          </a:prstGeom>
        </p:spPr>
      </p:pic>
      <p:pic>
        <p:nvPicPr>
          <p:cNvPr id="23" name="Picture 22"/>
          <p:cNvPicPr>
            <a:picLocks noChangeAspect="1"/>
          </p:cNvPicPr>
          <p:nvPr/>
        </p:nvPicPr>
        <p:blipFill>
          <a:blip r:embed="rId7"/>
          <a:stretch>
            <a:fillRect/>
          </a:stretch>
        </p:blipFill>
        <p:spPr>
          <a:xfrm>
            <a:off x="178266" y="2308500"/>
            <a:ext cx="804872" cy="804872"/>
          </a:xfrm>
          <a:prstGeom prst="rect">
            <a:avLst/>
          </a:prstGeom>
        </p:spPr>
      </p:pic>
      <p:pic>
        <p:nvPicPr>
          <p:cNvPr id="24" name="Picture 23"/>
          <p:cNvPicPr>
            <a:picLocks noChangeAspect="1"/>
          </p:cNvPicPr>
          <p:nvPr/>
        </p:nvPicPr>
        <p:blipFill rotWithShape="1">
          <a:blip r:embed="rId8"/>
          <a:srcRect l="23965" t="19683" r="20566" b="18686"/>
          <a:stretch/>
        </p:blipFill>
        <p:spPr>
          <a:xfrm>
            <a:off x="1384111" y="2800765"/>
            <a:ext cx="881743" cy="979715"/>
          </a:xfrm>
          <a:prstGeom prst="rect">
            <a:avLst/>
          </a:prstGeom>
        </p:spPr>
      </p:pic>
      <p:pic>
        <p:nvPicPr>
          <p:cNvPr id="25" name="Picture 24"/>
          <p:cNvPicPr>
            <a:picLocks noChangeAspect="1"/>
          </p:cNvPicPr>
          <p:nvPr/>
        </p:nvPicPr>
        <p:blipFill rotWithShape="1">
          <a:blip r:embed="rId9"/>
          <a:srcRect l="19579" t="6385" r="18120" b="7419"/>
          <a:stretch/>
        </p:blipFill>
        <p:spPr>
          <a:xfrm>
            <a:off x="126499" y="3200279"/>
            <a:ext cx="988470" cy="1026488"/>
          </a:xfrm>
          <a:prstGeom prst="rect">
            <a:avLst/>
          </a:prstGeom>
        </p:spPr>
      </p:pic>
      <p:pic>
        <p:nvPicPr>
          <p:cNvPr id="26" name="Picture 25"/>
          <p:cNvPicPr>
            <a:picLocks noChangeAspect="1"/>
          </p:cNvPicPr>
          <p:nvPr/>
        </p:nvPicPr>
        <p:blipFill rotWithShape="1">
          <a:blip r:embed="rId10"/>
          <a:srcRect b="7844"/>
          <a:stretch/>
        </p:blipFill>
        <p:spPr>
          <a:xfrm>
            <a:off x="1380153" y="3854284"/>
            <a:ext cx="930549" cy="923519"/>
          </a:xfrm>
          <a:prstGeom prst="rect">
            <a:avLst/>
          </a:prstGeom>
        </p:spPr>
      </p:pic>
      <p:pic>
        <p:nvPicPr>
          <p:cNvPr id="27" name="Picture 26"/>
          <p:cNvPicPr>
            <a:picLocks noChangeAspect="1"/>
          </p:cNvPicPr>
          <p:nvPr/>
        </p:nvPicPr>
        <p:blipFill rotWithShape="1">
          <a:blip r:embed="rId11"/>
          <a:srcRect l="4286" t="4285" r="2967" b="12041"/>
          <a:stretch/>
        </p:blipFill>
        <p:spPr>
          <a:xfrm>
            <a:off x="70034" y="4234731"/>
            <a:ext cx="1225601" cy="1190750"/>
          </a:xfrm>
          <a:prstGeom prst="rect">
            <a:avLst/>
          </a:prstGeom>
        </p:spPr>
      </p:pic>
      <p:pic>
        <p:nvPicPr>
          <p:cNvPr id="28" name="Picture 27"/>
          <p:cNvPicPr>
            <a:picLocks noChangeAspect="1"/>
          </p:cNvPicPr>
          <p:nvPr/>
        </p:nvPicPr>
        <p:blipFill>
          <a:blip r:embed="rId12"/>
          <a:stretch>
            <a:fillRect/>
          </a:stretch>
        </p:blipFill>
        <p:spPr>
          <a:xfrm>
            <a:off x="1372988" y="4871723"/>
            <a:ext cx="948390" cy="948390"/>
          </a:xfrm>
          <a:prstGeom prst="rect">
            <a:avLst/>
          </a:prstGeom>
        </p:spPr>
      </p:pic>
    </p:spTree>
    <p:extLst>
      <p:ext uri="{BB962C8B-B14F-4D97-AF65-F5344CB8AC3E}">
        <p14:creationId xmlns:p14="http://schemas.microsoft.com/office/powerpoint/2010/main" val="30541539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rapezoid 2"/>
          <p:cNvSpPr/>
          <p:nvPr/>
        </p:nvSpPr>
        <p:spPr>
          <a:xfrm>
            <a:off x="1359122" y="1366777"/>
            <a:ext cx="2662180" cy="955999"/>
          </a:xfrm>
          <a:prstGeom prst="trapezoid">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Trapezoid 63"/>
          <p:cNvSpPr/>
          <p:nvPr/>
        </p:nvSpPr>
        <p:spPr>
          <a:xfrm>
            <a:off x="1067344" y="2639993"/>
            <a:ext cx="3243325" cy="1030146"/>
          </a:xfrm>
          <a:prstGeom prst="trapezoid">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Trapezoid 78"/>
          <p:cNvSpPr/>
          <p:nvPr/>
        </p:nvSpPr>
        <p:spPr>
          <a:xfrm>
            <a:off x="695265" y="3987356"/>
            <a:ext cx="3997367" cy="1303239"/>
          </a:xfrm>
          <a:prstGeom prst="trapezoid">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1871965" y="1383152"/>
            <a:ext cx="1634081" cy="892552"/>
          </a:xfrm>
          <a:prstGeom prst="rect">
            <a:avLst/>
          </a:prstGeom>
          <a:noFill/>
        </p:spPr>
        <p:txBody>
          <a:bodyPr wrap="square" rtlCol="0">
            <a:spAutoFit/>
          </a:bodyPr>
          <a:lstStyle/>
          <a:p>
            <a:pPr algn="ctr"/>
            <a:r>
              <a:rPr lang="en-CA" sz="2000" dirty="0">
                <a:latin typeface="Arial" panose="020B0604020202020204" pitchFamily="34" charset="0"/>
                <a:cs typeface="Arial" panose="020B0604020202020204" pitchFamily="34" charset="0"/>
              </a:rPr>
              <a:t>Company</a:t>
            </a:r>
            <a:r>
              <a:rPr lang="en-CA" sz="2400" dirty="0">
                <a:latin typeface="Arial" panose="020B0604020202020204" pitchFamily="34" charset="0"/>
                <a:cs typeface="Arial" panose="020B0604020202020204" pitchFamily="34" charset="0"/>
              </a:rPr>
              <a:t> </a:t>
            </a:r>
            <a:r>
              <a:rPr lang="en-CA" sz="2800" b="1" dirty="0">
                <a:solidFill>
                  <a:srgbClr val="FF0000"/>
                </a:solidFill>
                <a:latin typeface="Arial" panose="020B0604020202020204" pitchFamily="34" charset="0"/>
                <a:cs typeface="Arial" panose="020B0604020202020204" pitchFamily="34" charset="0"/>
              </a:rPr>
              <a:t>Policies</a:t>
            </a:r>
            <a:endParaRPr lang="en-US" sz="2400" b="1" dirty="0">
              <a:solidFill>
                <a:srgbClr val="FF0000"/>
              </a:solidFill>
              <a:latin typeface="Arial" panose="020B0604020202020204" pitchFamily="34" charset="0"/>
              <a:cs typeface="Arial" panose="020B0604020202020204" pitchFamily="34" charset="0"/>
            </a:endParaRPr>
          </a:p>
        </p:txBody>
      </p:sp>
      <p:sp>
        <p:nvSpPr>
          <p:cNvPr id="80" name="TextBox 79"/>
          <p:cNvSpPr txBox="1"/>
          <p:nvPr/>
        </p:nvSpPr>
        <p:spPr>
          <a:xfrm>
            <a:off x="1503234" y="2592921"/>
            <a:ext cx="2518068" cy="1077218"/>
          </a:xfrm>
          <a:prstGeom prst="rect">
            <a:avLst/>
          </a:prstGeom>
          <a:noFill/>
        </p:spPr>
        <p:txBody>
          <a:bodyPr wrap="square" rtlCol="0">
            <a:spAutoFit/>
          </a:bodyPr>
          <a:lstStyle/>
          <a:p>
            <a:pPr algn="ctr"/>
            <a:r>
              <a:rPr lang="en-CA" sz="2400" dirty="0">
                <a:latin typeface="Arial" panose="020B0604020202020204" pitchFamily="34" charset="0"/>
                <a:cs typeface="Arial" panose="020B0604020202020204" pitchFamily="34" charset="0"/>
              </a:rPr>
              <a:t>Security</a:t>
            </a:r>
            <a:r>
              <a:rPr lang="en-CA" sz="2800" dirty="0">
                <a:latin typeface="Arial" panose="020B0604020202020204" pitchFamily="34" charset="0"/>
                <a:cs typeface="Arial" panose="020B0604020202020204" pitchFamily="34" charset="0"/>
              </a:rPr>
              <a:t> </a:t>
            </a:r>
            <a:r>
              <a:rPr lang="en-CA" sz="3600" b="1" dirty="0">
                <a:solidFill>
                  <a:srgbClr val="FF0000"/>
                </a:solidFill>
                <a:latin typeface="Arial" panose="020B0604020202020204" pitchFamily="34" charset="0"/>
                <a:cs typeface="Arial" panose="020B0604020202020204" pitchFamily="34" charset="0"/>
              </a:rPr>
              <a:t>Standards</a:t>
            </a:r>
            <a:endParaRPr lang="en-US" sz="2800" b="1" dirty="0">
              <a:solidFill>
                <a:srgbClr val="FF0000"/>
              </a:solidFill>
              <a:latin typeface="Arial" panose="020B0604020202020204" pitchFamily="34" charset="0"/>
              <a:cs typeface="Arial" panose="020B0604020202020204" pitchFamily="34" charset="0"/>
            </a:endParaRPr>
          </a:p>
        </p:txBody>
      </p:sp>
      <p:sp>
        <p:nvSpPr>
          <p:cNvPr id="11" name="Rectangle 10"/>
          <p:cNvSpPr/>
          <p:nvPr/>
        </p:nvSpPr>
        <p:spPr>
          <a:xfrm>
            <a:off x="5538990" y="2833710"/>
            <a:ext cx="4999061" cy="523220"/>
          </a:xfrm>
          <a:prstGeom prst="rect">
            <a:avLst/>
          </a:prstGeom>
        </p:spPr>
        <p:txBody>
          <a:bodyPr wrap="none">
            <a:spAutoFit/>
          </a:bodyPr>
          <a:lstStyle/>
          <a:p>
            <a:r>
              <a:rPr lang="en-US" sz="2800" dirty="0">
                <a:latin typeface="Arial" panose="020B0604020202020204" pitchFamily="34" charset="0"/>
                <a:cs typeface="Arial" panose="020B0604020202020204" pitchFamily="34" charset="0"/>
              </a:rPr>
              <a:t>CIS, PCI DSS, HIPAA, GDPR </a:t>
            </a:r>
          </a:p>
        </p:txBody>
      </p:sp>
      <p:sp>
        <p:nvSpPr>
          <p:cNvPr id="13" name="Right Arrow 12"/>
          <p:cNvSpPr/>
          <p:nvPr/>
        </p:nvSpPr>
        <p:spPr>
          <a:xfrm>
            <a:off x="4501496" y="2973143"/>
            <a:ext cx="931609" cy="245583"/>
          </a:xfrm>
          <a:prstGeom prst="rightArrow">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ight Arrow 81"/>
          <p:cNvSpPr/>
          <p:nvPr/>
        </p:nvSpPr>
        <p:spPr>
          <a:xfrm>
            <a:off x="4226827" y="1706636"/>
            <a:ext cx="931609" cy="245583"/>
          </a:xfrm>
          <a:prstGeom prst="rightArrow">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p:cNvSpPr/>
          <p:nvPr/>
        </p:nvSpPr>
        <p:spPr>
          <a:xfrm>
            <a:off x="5250121" y="1583166"/>
            <a:ext cx="6667210" cy="523220"/>
          </a:xfrm>
          <a:prstGeom prst="rect">
            <a:avLst/>
          </a:prstGeom>
        </p:spPr>
        <p:txBody>
          <a:bodyPr wrap="none">
            <a:spAutoFit/>
          </a:bodyPr>
          <a:lstStyle/>
          <a:p>
            <a:r>
              <a:rPr lang="en-CA" sz="2800" dirty="0">
                <a:latin typeface="Arial" panose="020B0604020202020204" pitchFamily="34" charset="0"/>
                <a:cs typeface="Arial" panose="020B0604020202020204" pitchFamily="34" charset="0"/>
              </a:rPr>
              <a:t>Prepared/Approved by C-level managers</a:t>
            </a:r>
            <a:endParaRPr lang="en-US" sz="2800" dirty="0">
              <a:latin typeface="Arial" panose="020B0604020202020204" pitchFamily="34" charset="0"/>
              <a:cs typeface="Arial" panose="020B0604020202020204" pitchFamily="34" charset="0"/>
            </a:endParaRPr>
          </a:p>
        </p:txBody>
      </p:sp>
      <p:sp>
        <p:nvSpPr>
          <p:cNvPr id="84" name="Right Arrow 83"/>
          <p:cNvSpPr/>
          <p:nvPr/>
        </p:nvSpPr>
        <p:spPr>
          <a:xfrm>
            <a:off x="4885390" y="4440625"/>
            <a:ext cx="931609" cy="245583"/>
          </a:xfrm>
          <a:prstGeom prst="rightArrow">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p:cNvSpPr/>
          <p:nvPr/>
        </p:nvSpPr>
        <p:spPr>
          <a:xfrm>
            <a:off x="5433105" y="4095829"/>
            <a:ext cx="6758895" cy="954107"/>
          </a:xfrm>
          <a:prstGeom prst="rect">
            <a:avLst/>
          </a:prstGeom>
        </p:spPr>
        <p:txBody>
          <a:bodyPr wrap="square">
            <a:spAutoFit/>
          </a:bodyPr>
          <a:lstStyle/>
          <a:p>
            <a:pPr algn="ctr"/>
            <a:r>
              <a:rPr lang="en-US" sz="2800" dirty="0">
                <a:latin typeface="Arial" panose="020B0604020202020204" pitchFamily="34" charset="0"/>
                <a:cs typeface="Arial" panose="020B0604020202020204" pitchFamily="34" charset="0"/>
              </a:rPr>
              <a:t>Detection and Mitigation of Security</a:t>
            </a:r>
          </a:p>
          <a:p>
            <a:pPr algn="ctr"/>
            <a:r>
              <a:rPr lang="en-US" sz="2800" dirty="0">
                <a:latin typeface="Arial" panose="020B0604020202020204" pitchFamily="34" charset="0"/>
                <a:cs typeface="Arial" panose="020B0604020202020204" pitchFamily="34" charset="0"/>
              </a:rPr>
              <a:t> Risks, Threats and Vulnerabilities</a:t>
            </a:r>
          </a:p>
        </p:txBody>
      </p:sp>
      <p:sp>
        <p:nvSpPr>
          <p:cNvPr id="86" name="TextBox 85"/>
          <p:cNvSpPr txBox="1"/>
          <p:nvPr/>
        </p:nvSpPr>
        <p:spPr>
          <a:xfrm>
            <a:off x="655038" y="4109202"/>
            <a:ext cx="4100970" cy="1077218"/>
          </a:xfrm>
          <a:prstGeom prst="rect">
            <a:avLst/>
          </a:prstGeom>
          <a:noFill/>
        </p:spPr>
        <p:txBody>
          <a:bodyPr wrap="square" rtlCol="0">
            <a:spAutoFit/>
          </a:bodyPr>
          <a:lstStyle/>
          <a:p>
            <a:pPr algn="ctr"/>
            <a:r>
              <a:rPr lang="en-CA" sz="4000" b="1" dirty="0">
                <a:solidFill>
                  <a:srgbClr val="FF0000"/>
                </a:solidFill>
                <a:latin typeface="Arial" panose="020B0604020202020204" pitchFamily="34" charset="0"/>
                <a:cs typeface="Arial" panose="020B0604020202020204" pitchFamily="34" charset="0"/>
              </a:rPr>
              <a:t>Procedures</a:t>
            </a:r>
            <a:endParaRPr lang="en-CA" sz="3600" b="1" dirty="0">
              <a:solidFill>
                <a:srgbClr val="FF0000"/>
              </a:solidFill>
              <a:latin typeface="Arial" panose="020B0604020202020204" pitchFamily="34" charset="0"/>
              <a:cs typeface="Arial" panose="020B0604020202020204" pitchFamily="34" charset="0"/>
            </a:endParaRPr>
          </a:p>
          <a:p>
            <a:pPr algn="ctr"/>
            <a:r>
              <a:rPr lang="en-CA" sz="2400" dirty="0">
                <a:latin typeface="Arial" panose="020B0604020202020204" pitchFamily="34" charset="0"/>
                <a:cs typeface="Arial" panose="020B0604020202020204" pitchFamily="34" charset="0"/>
              </a:rPr>
              <a:t>Tools, Controls, Guidelines</a:t>
            </a:r>
            <a:endParaRPr lang="en-US" sz="2400" b="1" dirty="0">
              <a:solidFill>
                <a:srgbClr val="FF0000"/>
              </a:solidFill>
              <a:latin typeface="Arial" panose="020B0604020202020204" pitchFamily="34" charset="0"/>
              <a:cs typeface="Arial" panose="020B0604020202020204" pitchFamily="34" charset="0"/>
            </a:endParaRPr>
          </a:p>
        </p:txBody>
      </p:sp>
      <p:pic>
        <p:nvPicPr>
          <p:cNvPr id="17" name="Google Shape;146;p10" descr="A picture containing drawing&#10;&#10;Description automatically generated"/>
          <p:cNvPicPr preferRelativeResize="0"/>
          <p:nvPr/>
        </p:nvPicPr>
        <p:blipFill rotWithShape="1">
          <a:blip r:embed="rId3">
            <a:alphaModFix/>
          </a:blip>
          <a:srcRect/>
          <a:stretch/>
        </p:blipFill>
        <p:spPr>
          <a:xfrm>
            <a:off x="0" y="5573088"/>
            <a:ext cx="1417834" cy="1284912"/>
          </a:xfrm>
          <a:prstGeom prst="rect">
            <a:avLst/>
          </a:prstGeom>
          <a:noFill/>
          <a:ln>
            <a:noFill/>
          </a:ln>
        </p:spPr>
      </p:pic>
      <p:sp>
        <p:nvSpPr>
          <p:cNvPr id="15" name="Google Shape;147;p10"/>
          <p:cNvSpPr/>
          <p:nvPr/>
        </p:nvSpPr>
        <p:spPr>
          <a:xfrm>
            <a:off x="190200" y="97116"/>
            <a:ext cx="7720380"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3C71"/>
              </a:buClr>
              <a:buSzPts val="3200"/>
              <a:buFont typeface="Arial"/>
              <a:buNone/>
            </a:pPr>
            <a:r>
              <a:rPr lang="en-US" sz="3200" b="1" i="0" u="none" strike="noStrike" cap="none" dirty="0" smtClean="0">
                <a:solidFill>
                  <a:srgbClr val="003C71"/>
                </a:solidFill>
                <a:latin typeface="Arial"/>
                <a:ea typeface="Arial"/>
                <a:cs typeface="Arial"/>
                <a:sym typeface="Arial"/>
              </a:rPr>
              <a:t>Enforcing Security Policies</a:t>
            </a:r>
            <a:endParaRPr sz="3200" b="1" i="0" u="none" strike="noStrike" cap="none" dirty="0">
              <a:solidFill>
                <a:srgbClr val="003C71"/>
              </a:solidFill>
              <a:latin typeface="Arial"/>
              <a:ea typeface="Arial"/>
              <a:cs typeface="Arial"/>
              <a:sym typeface="Arial"/>
            </a:endParaRPr>
          </a:p>
        </p:txBody>
      </p:sp>
    </p:spTree>
    <p:extLst>
      <p:ext uri="{BB962C8B-B14F-4D97-AF65-F5344CB8AC3E}">
        <p14:creationId xmlns:p14="http://schemas.microsoft.com/office/powerpoint/2010/main" val="314118251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Trapezoid 63"/>
          <p:cNvSpPr/>
          <p:nvPr/>
        </p:nvSpPr>
        <p:spPr>
          <a:xfrm>
            <a:off x="1670773" y="3134326"/>
            <a:ext cx="3243325" cy="1030146"/>
          </a:xfrm>
          <a:prstGeom prst="trapezoid">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TextBox 79"/>
          <p:cNvSpPr txBox="1"/>
          <p:nvPr/>
        </p:nvSpPr>
        <p:spPr>
          <a:xfrm>
            <a:off x="2106663" y="3087254"/>
            <a:ext cx="2518068" cy="1077218"/>
          </a:xfrm>
          <a:prstGeom prst="rect">
            <a:avLst/>
          </a:prstGeom>
          <a:noFill/>
        </p:spPr>
        <p:txBody>
          <a:bodyPr wrap="square" rtlCol="0">
            <a:spAutoFit/>
          </a:bodyPr>
          <a:lstStyle/>
          <a:p>
            <a:pPr algn="ctr"/>
            <a:r>
              <a:rPr lang="en-CA" sz="2400" dirty="0">
                <a:latin typeface="Arial" panose="020B0604020202020204" pitchFamily="34" charset="0"/>
                <a:cs typeface="Arial" panose="020B0604020202020204" pitchFamily="34" charset="0"/>
              </a:rPr>
              <a:t>Security</a:t>
            </a:r>
            <a:r>
              <a:rPr lang="en-CA" sz="2800" dirty="0">
                <a:latin typeface="Arial" panose="020B0604020202020204" pitchFamily="34" charset="0"/>
                <a:cs typeface="Arial" panose="020B0604020202020204" pitchFamily="34" charset="0"/>
              </a:rPr>
              <a:t> </a:t>
            </a:r>
            <a:r>
              <a:rPr lang="en-CA" sz="3600" b="1" dirty="0">
                <a:solidFill>
                  <a:srgbClr val="FF0000"/>
                </a:solidFill>
                <a:latin typeface="Arial" panose="020B0604020202020204" pitchFamily="34" charset="0"/>
                <a:cs typeface="Arial" panose="020B0604020202020204" pitchFamily="34" charset="0"/>
              </a:rPr>
              <a:t>Standards</a:t>
            </a:r>
            <a:endParaRPr lang="en-US" sz="2800" b="1" dirty="0">
              <a:solidFill>
                <a:srgbClr val="FF0000"/>
              </a:solidFill>
              <a:latin typeface="Arial" panose="020B0604020202020204" pitchFamily="34" charset="0"/>
              <a:cs typeface="Arial" panose="020B0604020202020204" pitchFamily="34" charset="0"/>
            </a:endParaRPr>
          </a:p>
        </p:txBody>
      </p:sp>
      <p:sp>
        <p:nvSpPr>
          <p:cNvPr id="11" name="Rectangle 10"/>
          <p:cNvSpPr/>
          <p:nvPr/>
        </p:nvSpPr>
        <p:spPr>
          <a:xfrm>
            <a:off x="6142419" y="3328043"/>
            <a:ext cx="4999061" cy="523220"/>
          </a:xfrm>
          <a:prstGeom prst="rect">
            <a:avLst/>
          </a:prstGeom>
        </p:spPr>
        <p:txBody>
          <a:bodyPr wrap="none">
            <a:spAutoFit/>
          </a:bodyPr>
          <a:lstStyle/>
          <a:p>
            <a:r>
              <a:rPr lang="en-US" sz="2800" dirty="0">
                <a:latin typeface="Arial" panose="020B0604020202020204" pitchFamily="34" charset="0"/>
                <a:cs typeface="Arial" panose="020B0604020202020204" pitchFamily="34" charset="0"/>
              </a:rPr>
              <a:t>CIS, PCI DSS, HIPAA, GDPR </a:t>
            </a:r>
          </a:p>
        </p:txBody>
      </p:sp>
      <p:sp>
        <p:nvSpPr>
          <p:cNvPr id="13" name="Right Arrow 12"/>
          <p:cNvSpPr/>
          <p:nvPr/>
        </p:nvSpPr>
        <p:spPr>
          <a:xfrm>
            <a:off x="5104925" y="3467476"/>
            <a:ext cx="931609" cy="245583"/>
          </a:xfrm>
          <a:prstGeom prst="rightArrow">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p:cNvSpPr txBox="1"/>
          <p:nvPr/>
        </p:nvSpPr>
        <p:spPr>
          <a:xfrm>
            <a:off x="6669591" y="1361746"/>
            <a:ext cx="5710178" cy="1200329"/>
          </a:xfrm>
          <a:prstGeom prst="rect">
            <a:avLst/>
          </a:prstGeom>
          <a:noFill/>
        </p:spPr>
        <p:txBody>
          <a:bodyPr wrap="square" rtlCol="0">
            <a:spAutoFit/>
          </a:bodyPr>
          <a:lstStyle/>
          <a:p>
            <a:pPr algn="ctr"/>
            <a:r>
              <a:rPr lang="en-CA" sz="2400" dirty="0">
                <a:latin typeface="Arial" panose="020B0604020202020204" pitchFamily="34" charset="0"/>
                <a:cs typeface="Arial" panose="020B0604020202020204" pitchFamily="34" charset="0"/>
              </a:rPr>
              <a:t>Developing the best practice solutions and global security standards as</a:t>
            </a:r>
          </a:p>
          <a:p>
            <a:pPr algn="ctr"/>
            <a:r>
              <a:rPr lang="en-CA" sz="2400" b="1" dirty="0">
                <a:solidFill>
                  <a:srgbClr val="FF0000"/>
                </a:solidFill>
                <a:latin typeface="Arial" panose="020B0604020202020204" pitchFamily="34" charset="0"/>
                <a:cs typeface="Arial" panose="020B0604020202020204" pitchFamily="34" charset="0"/>
              </a:rPr>
              <a:t>Security Controls and Benchmarks</a:t>
            </a:r>
            <a:endParaRPr lang="en-US" sz="2400" dirty="0">
              <a:latin typeface="Arial" panose="020B0604020202020204" pitchFamily="34" charset="0"/>
              <a:cs typeface="Arial" panose="020B0604020202020204" pitchFamily="34" charset="0"/>
            </a:endParaRPr>
          </a:p>
        </p:txBody>
      </p:sp>
      <p:grpSp>
        <p:nvGrpSpPr>
          <p:cNvPr id="3" name="Group 2"/>
          <p:cNvGrpSpPr/>
          <p:nvPr/>
        </p:nvGrpSpPr>
        <p:grpSpPr>
          <a:xfrm>
            <a:off x="1670773" y="926754"/>
            <a:ext cx="4882225" cy="1859745"/>
            <a:chOff x="923561" y="813421"/>
            <a:chExt cx="4882225" cy="1859745"/>
          </a:xfrm>
        </p:grpSpPr>
        <p:pic>
          <p:nvPicPr>
            <p:cNvPr id="3074" name="Picture 2" descr="Image result for center for internet security logo"/>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23561" y="813421"/>
              <a:ext cx="4882225" cy="177968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2024376" y="2303834"/>
              <a:ext cx="2142510" cy="369332"/>
            </a:xfrm>
            <a:prstGeom prst="rect">
              <a:avLst/>
            </a:prstGeom>
          </p:spPr>
          <p:txBody>
            <a:bodyPr wrap="none">
              <a:spAutoFit/>
            </a:bodyPr>
            <a:lstStyle/>
            <a:p>
              <a:r>
                <a:rPr lang="en-US" dirty="0">
                  <a:solidFill>
                    <a:srgbClr val="0070C0"/>
                  </a:solidFill>
                  <a:latin typeface="Arial" panose="020B0604020202020204" pitchFamily="34" charset="0"/>
                  <a:cs typeface="Arial" panose="020B0604020202020204" pitchFamily="34" charset="0"/>
                </a:rPr>
                <a:t>www.cisecurity.org</a:t>
              </a:r>
            </a:p>
          </p:txBody>
        </p:sp>
      </p:grpSp>
      <p:pic>
        <p:nvPicPr>
          <p:cNvPr id="7" name="Picture 6"/>
          <p:cNvPicPr>
            <a:picLocks noChangeAspect="1"/>
          </p:cNvPicPr>
          <p:nvPr/>
        </p:nvPicPr>
        <p:blipFill>
          <a:blip r:embed="rId4"/>
          <a:stretch>
            <a:fillRect/>
          </a:stretch>
        </p:blipFill>
        <p:spPr>
          <a:xfrm>
            <a:off x="1417834" y="4871238"/>
            <a:ext cx="3687091" cy="1108832"/>
          </a:xfrm>
          <a:prstGeom prst="rect">
            <a:avLst/>
          </a:prstGeom>
        </p:spPr>
      </p:pic>
      <p:sp>
        <p:nvSpPr>
          <p:cNvPr id="8" name="Rectangle 7"/>
          <p:cNvSpPr/>
          <p:nvPr/>
        </p:nvSpPr>
        <p:spPr>
          <a:xfrm>
            <a:off x="1868077" y="5970979"/>
            <a:ext cx="3236848" cy="369332"/>
          </a:xfrm>
          <a:prstGeom prst="rect">
            <a:avLst/>
          </a:prstGeom>
        </p:spPr>
        <p:txBody>
          <a:bodyPr wrap="none">
            <a:spAutoFit/>
          </a:bodyPr>
          <a:lstStyle/>
          <a:p>
            <a:r>
              <a:rPr lang="en-US" dirty="0">
                <a:solidFill>
                  <a:schemeClr val="accent6">
                    <a:lumMod val="50000"/>
                  </a:schemeClr>
                </a:solidFill>
                <a:latin typeface="Arial" panose="020B0604020202020204" pitchFamily="34" charset="0"/>
                <a:cs typeface="Arial" panose="020B0604020202020204" pitchFamily="34" charset="0"/>
              </a:rPr>
              <a:t>www.pcisecuritystandards.org</a:t>
            </a:r>
          </a:p>
        </p:txBody>
      </p:sp>
      <p:pic>
        <p:nvPicPr>
          <p:cNvPr id="3080" name="Picture 8" descr="Image result for gdpr 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15546" y="4683074"/>
            <a:ext cx="1787007" cy="1780027"/>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p:cNvSpPr/>
          <p:nvPr/>
        </p:nvSpPr>
        <p:spPr>
          <a:xfrm>
            <a:off x="8121530" y="5056322"/>
            <a:ext cx="3919959" cy="369332"/>
          </a:xfrm>
          <a:prstGeom prst="rect">
            <a:avLst/>
          </a:prstGeom>
        </p:spPr>
        <p:txBody>
          <a:bodyPr wrap="square">
            <a:spAutoFit/>
          </a:bodyPr>
          <a:lstStyle/>
          <a:p>
            <a:r>
              <a:rPr lang="en-US" b="1" dirty="0">
                <a:solidFill>
                  <a:srgbClr val="002060"/>
                </a:solidFill>
                <a:latin typeface="Arial" panose="020B0604020202020204" pitchFamily="34" charset="0"/>
                <a:cs typeface="Arial" panose="020B0604020202020204" pitchFamily="34" charset="0"/>
              </a:rPr>
              <a:t>G</a:t>
            </a:r>
            <a:r>
              <a:rPr lang="en-US" dirty="0">
                <a:solidFill>
                  <a:srgbClr val="002060"/>
                </a:solidFill>
                <a:latin typeface="Arial" panose="020B0604020202020204" pitchFamily="34" charset="0"/>
                <a:cs typeface="Arial" panose="020B0604020202020204" pitchFamily="34" charset="0"/>
              </a:rPr>
              <a:t>eneral </a:t>
            </a:r>
            <a:r>
              <a:rPr lang="en-US" b="1" dirty="0">
                <a:solidFill>
                  <a:srgbClr val="002060"/>
                </a:solidFill>
                <a:latin typeface="Arial" panose="020B0604020202020204" pitchFamily="34" charset="0"/>
                <a:cs typeface="Arial" panose="020B0604020202020204" pitchFamily="34" charset="0"/>
              </a:rPr>
              <a:t>D</a:t>
            </a:r>
            <a:r>
              <a:rPr lang="en-US" dirty="0">
                <a:solidFill>
                  <a:srgbClr val="002060"/>
                </a:solidFill>
                <a:latin typeface="Arial" panose="020B0604020202020204" pitchFamily="34" charset="0"/>
                <a:cs typeface="Arial" panose="020B0604020202020204" pitchFamily="34" charset="0"/>
              </a:rPr>
              <a:t>ata </a:t>
            </a:r>
            <a:r>
              <a:rPr lang="en-US" b="1" dirty="0">
                <a:solidFill>
                  <a:srgbClr val="002060"/>
                </a:solidFill>
                <a:latin typeface="Arial" panose="020B0604020202020204" pitchFamily="34" charset="0"/>
                <a:cs typeface="Arial" panose="020B0604020202020204" pitchFamily="34" charset="0"/>
              </a:rPr>
              <a:t>P</a:t>
            </a:r>
            <a:r>
              <a:rPr lang="en-US" dirty="0">
                <a:solidFill>
                  <a:srgbClr val="002060"/>
                </a:solidFill>
                <a:latin typeface="Arial" panose="020B0604020202020204" pitchFamily="34" charset="0"/>
                <a:cs typeface="Arial" panose="020B0604020202020204" pitchFamily="34" charset="0"/>
              </a:rPr>
              <a:t>rotection </a:t>
            </a:r>
            <a:r>
              <a:rPr lang="en-US" b="1" dirty="0">
                <a:solidFill>
                  <a:srgbClr val="002060"/>
                </a:solidFill>
                <a:latin typeface="Arial" panose="020B0604020202020204" pitchFamily="34" charset="0"/>
                <a:cs typeface="Arial" panose="020B0604020202020204" pitchFamily="34" charset="0"/>
              </a:rPr>
              <a:t>R</a:t>
            </a:r>
            <a:r>
              <a:rPr lang="en-US" dirty="0">
                <a:solidFill>
                  <a:srgbClr val="002060"/>
                </a:solidFill>
                <a:latin typeface="Arial" panose="020B0604020202020204" pitchFamily="34" charset="0"/>
                <a:cs typeface="Arial" panose="020B0604020202020204" pitchFamily="34" charset="0"/>
              </a:rPr>
              <a:t>egulation</a:t>
            </a:r>
          </a:p>
        </p:txBody>
      </p:sp>
      <p:sp>
        <p:nvSpPr>
          <p:cNvPr id="14" name="Rectangle 13"/>
          <p:cNvSpPr/>
          <p:nvPr/>
        </p:nvSpPr>
        <p:spPr>
          <a:xfrm>
            <a:off x="8212439" y="5497398"/>
            <a:ext cx="1429687" cy="369332"/>
          </a:xfrm>
          <a:prstGeom prst="rect">
            <a:avLst/>
          </a:prstGeom>
        </p:spPr>
        <p:txBody>
          <a:bodyPr wrap="none">
            <a:spAutoFit/>
          </a:bodyPr>
          <a:lstStyle/>
          <a:p>
            <a:r>
              <a:rPr lang="en-US" dirty="0">
                <a:solidFill>
                  <a:srgbClr val="002060"/>
                </a:solidFill>
              </a:rPr>
              <a:t>www.gdpr.eu</a:t>
            </a:r>
          </a:p>
        </p:txBody>
      </p:sp>
      <p:pic>
        <p:nvPicPr>
          <p:cNvPr id="15" name="Google Shape;146;p10" descr="A picture containing drawing&#10;&#10;Description automatically generated"/>
          <p:cNvPicPr preferRelativeResize="0"/>
          <p:nvPr/>
        </p:nvPicPr>
        <p:blipFill rotWithShape="1">
          <a:blip r:embed="rId6">
            <a:alphaModFix/>
          </a:blip>
          <a:srcRect/>
          <a:stretch/>
        </p:blipFill>
        <p:spPr>
          <a:xfrm>
            <a:off x="0" y="5573088"/>
            <a:ext cx="1417834" cy="1284912"/>
          </a:xfrm>
          <a:prstGeom prst="rect">
            <a:avLst/>
          </a:prstGeom>
          <a:noFill/>
          <a:ln>
            <a:noFill/>
          </a:ln>
        </p:spPr>
      </p:pic>
      <p:sp>
        <p:nvSpPr>
          <p:cNvPr id="16" name="Google Shape;147;p10"/>
          <p:cNvSpPr/>
          <p:nvPr/>
        </p:nvSpPr>
        <p:spPr>
          <a:xfrm>
            <a:off x="190200" y="97116"/>
            <a:ext cx="7720380"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3C71"/>
              </a:buClr>
              <a:buSzPts val="3200"/>
              <a:buFont typeface="Arial"/>
              <a:buNone/>
            </a:pPr>
            <a:r>
              <a:rPr lang="en-US" sz="3200" b="1" i="0" u="none" strike="noStrike" cap="none" dirty="0" smtClean="0">
                <a:solidFill>
                  <a:srgbClr val="003C71"/>
                </a:solidFill>
                <a:latin typeface="Arial"/>
                <a:ea typeface="Arial"/>
                <a:cs typeface="Arial"/>
                <a:sym typeface="Arial"/>
              </a:rPr>
              <a:t>Enforcing Security Policies</a:t>
            </a:r>
            <a:endParaRPr sz="3200" b="1" i="0" u="none" strike="noStrike" cap="none" dirty="0">
              <a:solidFill>
                <a:srgbClr val="003C71"/>
              </a:solidFill>
              <a:latin typeface="Arial"/>
              <a:ea typeface="Arial"/>
              <a:cs typeface="Arial"/>
              <a:sym typeface="Arial"/>
            </a:endParaRPr>
          </a:p>
        </p:txBody>
      </p:sp>
    </p:spTree>
    <p:extLst>
      <p:ext uri="{BB962C8B-B14F-4D97-AF65-F5344CB8AC3E}">
        <p14:creationId xmlns:p14="http://schemas.microsoft.com/office/powerpoint/2010/main" val="2450890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080"/>
                                        </p:tgtEl>
                                        <p:attrNameLst>
                                          <p:attrName>style.visibility</p:attrName>
                                        </p:attrNameLst>
                                      </p:cBhvr>
                                      <p:to>
                                        <p:strVal val="visible"/>
                                      </p:to>
                                    </p:set>
                                    <p:animEffect transition="in" filter="fade">
                                      <p:cBhvr>
                                        <p:cTn id="23" dur="500"/>
                                        <p:tgtEl>
                                          <p:spTgt spid="3080"/>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500"/>
                                        <p:tgtEl>
                                          <p:spTgt spid="12"/>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fade">
                                      <p:cBhvr>
                                        <p:cTn id="29"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p:bldP spid="12" grpId="0"/>
      <p:bldP spid="14"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pic>
        <p:nvPicPr>
          <p:cNvPr id="7" name="Picture 6"/>
          <p:cNvPicPr>
            <a:picLocks noChangeAspect="1"/>
          </p:cNvPicPr>
          <p:nvPr/>
        </p:nvPicPr>
        <p:blipFill rotWithShape="1">
          <a:blip r:embed="rId3"/>
          <a:srcRect l="13215" r="15611"/>
          <a:stretch/>
        </p:blipFill>
        <p:spPr>
          <a:xfrm>
            <a:off x="10215511" y="494637"/>
            <a:ext cx="1803621" cy="1013635"/>
          </a:xfrm>
          <a:prstGeom prst="rect">
            <a:avLst/>
          </a:prstGeom>
        </p:spPr>
      </p:pic>
      <p:pic>
        <p:nvPicPr>
          <p:cNvPr id="146" name="Google Shape;146;p10" descr="A picture containing drawing&#10;&#10;Description automatically generated"/>
          <p:cNvPicPr preferRelativeResize="0"/>
          <p:nvPr/>
        </p:nvPicPr>
        <p:blipFill rotWithShape="1">
          <a:blip r:embed="rId4">
            <a:alphaModFix/>
          </a:blip>
          <a:srcRect/>
          <a:stretch/>
        </p:blipFill>
        <p:spPr>
          <a:xfrm>
            <a:off x="0" y="5573088"/>
            <a:ext cx="1417834" cy="1284912"/>
          </a:xfrm>
          <a:prstGeom prst="rect">
            <a:avLst/>
          </a:prstGeom>
          <a:noFill/>
          <a:ln>
            <a:noFill/>
          </a:ln>
        </p:spPr>
      </p:pic>
      <p:sp>
        <p:nvSpPr>
          <p:cNvPr id="6" name="Google Shape;147;p10"/>
          <p:cNvSpPr/>
          <p:nvPr/>
        </p:nvSpPr>
        <p:spPr>
          <a:xfrm>
            <a:off x="108545" y="167005"/>
            <a:ext cx="7720380"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3C71"/>
              </a:buClr>
              <a:buSzPts val="3200"/>
              <a:buFont typeface="Arial"/>
              <a:buNone/>
            </a:pPr>
            <a:r>
              <a:rPr lang="en-US" sz="3200" b="1" i="0" u="none" strike="noStrike" cap="none" dirty="0" smtClean="0">
                <a:solidFill>
                  <a:srgbClr val="003C71"/>
                </a:solidFill>
                <a:latin typeface="Arial"/>
                <a:ea typeface="Arial"/>
                <a:cs typeface="Arial"/>
                <a:sym typeface="Arial"/>
              </a:rPr>
              <a:t>Regulatory Requirements</a:t>
            </a:r>
            <a:endParaRPr sz="3200" b="1" i="0" u="none" strike="noStrike" cap="none" dirty="0">
              <a:solidFill>
                <a:srgbClr val="003C71"/>
              </a:solidFill>
              <a:latin typeface="Arial"/>
              <a:ea typeface="Arial"/>
              <a:cs typeface="Arial"/>
              <a:sym typeface="Arial"/>
            </a:endParaRPr>
          </a:p>
        </p:txBody>
      </p:sp>
      <p:sp>
        <p:nvSpPr>
          <p:cNvPr id="3" name="Rectangle 2"/>
          <p:cNvSpPr/>
          <p:nvPr/>
        </p:nvSpPr>
        <p:spPr>
          <a:xfrm>
            <a:off x="108545" y="892582"/>
            <a:ext cx="10446699" cy="4401205"/>
          </a:xfrm>
          <a:prstGeom prst="rect">
            <a:avLst/>
          </a:prstGeom>
        </p:spPr>
        <p:txBody>
          <a:bodyPr wrap="square">
            <a:spAutoFit/>
          </a:bodyPr>
          <a:lstStyle/>
          <a:p>
            <a:pPr algn="just"/>
            <a:r>
              <a:rPr lang="en-US" b="1" dirty="0" smtClean="0">
                <a:solidFill>
                  <a:srgbClr val="7030A0"/>
                </a:solidFill>
              </a:rPr>
              <a:t>1. HIPAA </a:t>
            </a:r>
            <a:r>
              <a:rPr lang="en-US" b="1" dirty="0">
                <a:solidFill>
                  <a:srgbClr val="7030A0"/>
                </a:solidFill>
              </a:rPr>
              <a:t>(Health Insurance Portability and Accountability Act)</a:t>
            </a:r>
          </a:p>
          <a:p>
            <a:pPr algn="just"/>
            <a:r>
              <a:rPr lang="en-US" dirty="0"/>
              <a:t>Ensures the protection of sensitive health information by regulating privacy, security, and data breach notifications. It applies to healthcare providers, insurers, and their business associates.</a:t>
            </a:r>
            <a:endParaRPr lang="en-US" b="1" dirty="0" smtClean="0"/>
          </a:p>
          <a:p>
            <a:pPr marL="342900" indent="-342900" algn="just">
              <a:buFont typeface="+mj-lt"/>
              <a:buAutoNum type="arabicPeriod"/>
            </a:pPr>
            <a:endParaRPr lang="en-US" b="1" dirty="0"/>
          </a:p>
          <a:p>
            <a:pPr algn="just"/>
            <a:r>
              <a:rPr lang="en-US" b="1" dirty="0" smtClean="0">
                <a:solidFill>
                  <a:srgbClr val="7030A0"/>
                </a:solidFill>
              </a:rPr>
              <a:t>2. PCI-DSS</a:t>
            </a:r>
            <a:r>
              <a:rPr lang="en-US" b="1" dirty="0">
                <a:solidFill>
                  <a:srgbClr val="7030A0"/>
                </a:solidFill>
              </a:rPr>
              <a:t> (Payment Card Industry Data Security Standard</a:t>
            </a:r>
            <a:r>
              <a:rPr lang="en-US" b="1" dirty="0" smtClean="0">
                <a:solidFill>
                  <a:srgbClr val="7030A0"/>
                </a:solidFill>
              </a:rPr>
              <a:t>)</a:t>
            </a:r>
          </a:p>
          <a:p>
            <a:pPr algn="just"/>
            <a:r>
              <a:rPr lang="en-US" dirty="0"/>
              <a:t>A security standard designed to protect credit card transactions and prevent fraud. It mandates secure handling, storage, and transmission of cardholder data for businesses that process payments.</a:t>
            </a:r>
            <a:endParaRPr lang="en-US" b="1" dirty="0" smtClean="0"/>
          </a:p>
          <a:p>
            <a:pPr marL="342900" indent="-342900" algn="just">
              <a:buFont typeface="+mj-lt"/>
              <a:buAutoNum type="arabicPeriod"/>
            </a:pPr>
            <a:endParaRPr lang="en-US" b="1" dirty="0"/>
          </a:p>
          <a:p>
            <a:pPr algn="just"/>
            <a:r>
              <a:rPr lang="en-US" b="1" dirty="0" smtClean="0">
                <a:solidFill>
                  <a:srgbClr val="7030A0"/>
                </a:solidFill>
              </a:rPr>
              <a:t>3. SOC2 (System and Organization Controls)</a:t>
            </a:r>
          </a:p>
          <a:p>
            <a:pPr algn="just"/>
            <a:r>
              <a:rPr lang="en-US" dirty="0"/>
              <a:t>A framework for assessing an organization's controls around security, availability, processing integrity, confidentiality, and privacy. It is commonly used for SaaS and cloud service providers.</a:t>
            </a:r>
            <a:endParaRPr lang="en-US" dirty="0" smtClean="0"/>
          </a:p>
          <a:p>
            <a:pPr marL="342900" indent="-342900" algn="just">
              <a:buFont typeface="+mj-lt"/>
              <a:buAutoNum type="arabicPeriod"/>
            </a:pPr>
            <a:endParaRPr lang="en-US" b="1" dirty="0"/>
          </a:p>
          <a:p>
            <a:pPr algn="just"/>
            <a:r>
              <a:rPr lang="en-US" b="1" dirty="0" smtClean="0">
                <a:solidFill>
                  <a:srgbClr val="7030A0"/>
                </a:solidFill>
              </a:rPr>
              <a:t>4. </a:t>
            </a:r>
            <a:r>
              <a:rPr lang="en-US" b="1" dirty="0" err="1" smtClean="0">
                <a:solidFill>
                  <a:srgbClr val="7030A0"/>
                </a:solidFill>
              </a:rPr>
              <a:t>FedRAMP</a:t>
            </a:r>
            <a:r>
              <a:rPr lang="en-US" b="1" dirty="0" smtClean="0">
                <a:solidFill>
                  <a:srgbClr val="7030A0"/>
                </a:solidFill>
              </a:rPr>
              <a:t> (Federal Risk and Authorization Management Program)</a:t>
            </a:r>
          </a:p>
          <a:p>
            <a:pPr algn="just"/>
            <a:r>
              <a:rPr lang="en-US" dirty="0"/>
              <a:t>A U.S. government program that standardizes security assessments for cloud service providers. It ensures federal agencies use secure and compliant cloud </a:t>
            </a:r>
            <a:r>
              <a:rPr lang="en-US" dirty="0" smtClean="0"/>
              <a:t>solutions</a:t>
            </a:r>
          </a:p>
          <a:p>
            <a:pPr algn="just"/>
            <a:endParaRPr lang="en-US" dirty="0"/>
          </a:p>
          <a:p>
            <a:pPr algn="just"/>
            <a:r>
              <a:rPr lang="en-US" b="1" dirty="0" smtClean="0">
                <a:solidFill>
                  <a:srgbClr val="7030A0"/>
                </a:solidFill>
              </a:rPr>
              <a:t>5. GDPR (General Data Protection Regulation): </a:t>
            </a:r>
            <a:endParaRPr lang="en-US" b="1" dirty="0">
              <a:solidFill>
                <a:srgbClr val="7030A0"/>
              </a:solidFill>
            </a:endParaRPr>
          </a:p>
          <a:p>
            <a:pPr algn="just"/>
            <a:r>
              <a:rPr lang="en-US" dirty="0" smtClean="0"/>
              <a:t>It is </a:t>
            </a:r>
            <a:r>
              <a:rPr lang="en-US" dirty="0"/>
              <a:t>a comprehensive data protection law that establishes strict rules for the processing, storage, and transfer of personal data of individuals within the European Union. It mandates that organizations obtain explicit consent for data processing, implement strong data protection measures, and provide individuals with clear rights over their personal information.</a:t>
            </a:r>
            <a:endParaRPr lang="en-US" dirty="0"/>
          </a:p>
        </p:txBody>
      </p:sp>
      <p:pic>
        <p:nvPicPr>
          <p:cNvPr id="8" name="Picture 7"/>
          <p:cNvPicPr>
            <a:picLocks noChangeAspect="1"/>
          </p:cNvPicPr>
          <p:nvPr/>
        </p:nvPicPr>
        <p:blipFill>
          <a:blip r:embed="rId5"/>
          <a:stretch>
            <a:fillRect/>
          </a:stretch>
        </p:blipFill>
        <p:spPr>
          <a:xfrm>
            <a:off x="10563446" y="1672410"/>
            <a:ext cx="1371230" cy="1089543"/>
          </a:xfrm>
          <a:prstGeom prst="rect">
            <a:avLst/>
          </a:prstGeom>
        </p:spPr>
      </p:pic>
      <p:pic>
        <p:nvPicPr>
          <p:cNvPr id="10" name="Picture 9"/>
          <p:cNvPicPr>
            <a:picLocks noChangeAspect="1"/>
          </p:cNvPicPr>
          <p:nvPr/>
        </p:nvPicPr>
        <p:blipFill rotWithShape="1">
          <a:blip r:embed="rId6"/>
          <a:srcRect l="5854" t="22860" r="49516" b="23039"/>
          <a:stretch/>
        </p:blipFill>
        <p:spPr>
          <a:xfrm>
            <a:off x="10548153" y="2902755"/>
            <a:ext cx="1305996" cy="1188242"/>
          </a:xfrm>
          <a:prstGeom prst="rect">
            <a:avLst/>
          </a:prstGeom>
        </p:spPr>
      </p:pic>
      <p:pic>
        <p:nvPicPr>
          <p:cNvPr id="11" name="Picture 10"/>
          <p:cNvPicPr>
            <a:picLocks noChangeAspect="1"/>
          </p:cNvPicPr>
          <p:nvPr/>
        </p:nvPicPr>
        <p:blipFill>
          <a:blip r:embed="rId7"/>
          <a:stretch>
            <a:fillRect/>
          </a:stretch>
        </p:blipFill>
        <p:spPr>
          <a:xfrm>
            <a:off x="10712702" y="4302360"/>
            <a:ext cx="1072718" cy="971756"/>
          </a:xfrm>
          <a:prstGeom prst="rect">
            <a:avLst/>
          </a:prstGeom>
        </p:spPr>
      </p:pic>
      <p:sp>
        <p:nvSpPr>
          <p:cNvPr id="2" name="Rectangle 1"/>
          <p:cNvSpPr/>
          <p:nvPr/>
        </p:nvSpPr>
        <p:spPr>
          <a:xfrm>
            <a:off x="1506564" y="5320552"/>
            <a:ext cx="8327901" cy="1169551"/>
          </a:xfrm>
          <a:prstGeom prst="rect">
            <a:avLst/>
          </a:prstGeom>
        </p:spPr>
        <p:txBody>
          <a:bodyPr wrap="square">
            <a:spAutoFit/>
          </a:bodyPr>
          <a:lstStyle/>
          <a:p>
            <a:pPr algn="just"/>
            <a:r>
              <a:rPr lang="en-US" b="1" dirty="0" smtClean="0">
                <a:solidFill>
                  <a:srgbClr val="7030A0"/>
                </a:solidFill>
              </a:rPr>
              <a:t>6. ISO27000K:</a:t>
            </a:r>
            <a:endParaRPr lang="en-US" b="1" dirty="0">
              <a:solidFill>
                <a:srgbClr val="7030A0"/>
              </a:solidFill>
            </a:endParaRPr>
          </a:p>
          <a:p>
            <a:pPr algn="just"/>
            <a:r>
              <a:rPr lang="en-US" dirty="0"/>
              <a:t>It refers to a family of international standards, including ISO/IEC 27001, that guide organizations in establishing and maintaining robust information security management systems (ISMS). These standards emphasize the importance of risk assessment, continuous improvement, and comprehensive security controls to protect critical information assets. </a:t>
            </a:r>
          </a:p>
        </p:txBody>
      </p:sp>
      <p:pic>
        <p:nvPicPr>
          <p:cNvPr id="4" name="Picture 3"/>
          <p:cNvPicPr>
            <a:picLocks noChangeAspect="1"/>
          </p:cNvPicPr>
          <p:nvPr/>
        </p:nvPicPr>
        <p:blipFill rotWithShape="1">
          <a:blip r:embed="rId8"/>
          <a:srcRect l="20264" t="6824" r="18583" b="8808"/>
          <a:stretch/>
        </p:blipFill>
        <p:spPr>
          <a:xfrm>
            <a:off x="10706434" y="5410835"/>
            <a:ext cx="1161462" cy="1202697"/>
          </a:xfrm>
          <a:prstGeom prst="rect">
            <a:avLst/>
          </a:prstGeom>
        </p:spPr>
      </p:pic>
    </p:spTree>
    <p:extLst>
      <p:ext uri="{BB962C8B-B14F-4D97-AF65-F5344CB8AC3E}">
        <p14:creationId xmlns:p14="http://schemas.microsoft.com/office/powerpoint/2010/main" val="263226629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pic>
        <p:nvPicPr>
          <p:cNvPr id="146" name="Google Shape;146;p10" descr="A picture containing drawing&#10;&#10;Description automatically generated"/>
          <p:cNvPicPr preferRelativeResize="0"/>
          <p:nvPr/>
        </p:nvPicPr>
        <p:blipFill rotWithShape="1">
          <a:blip r:embed="rId3">
            <a:alphaModFix/>
          </a:blip>
          <a:srcRect/>
          <a:stretch/>
        </p:blipFill>
        <p:spPr>
          <a:xfrm>
            <a:off x="0" y="5573088"/>
            <a:ext cx="1417834" cy="1284912"/>
          </a:xfrm>
          <a:prstGeom prst="rect">
            <a:avLst/>
          </a:prstGeom>
          <a:noFill/>
          <a:ln>
            <a:noFill/>
          </a:ln>
        </p:spPr>
      </p:pic>
      <p:sp>
        <p:nvSpPr>
          <p:cNvPr id="148" name="Google Shape;148;p10"/>
          <p:cNvSpPr txBox="1"/>
          <p:nvPr/>
        </p:nvSpPr>
        <p:spPr>
          <a:xfrm>
            <a:off x="496215" y="681891"/>
            <a:ext cx="11394095" cy="738623"/>
          </a:xfrm>
          <a:prstGeom prst="rect">
            <a:avLst/>
          </a:prstGeom>
          <a:no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chemeClr val="dk1"/>
              </a:buClr>
              <a:buSzPts val="2800"/>
              <a:buFont typeface="Arial"/>
              <a:buAutoNum type="arabicPeriod"/>
            </a:pPr>
            <a:endParaRPr sz="2800" dirty="0" smtClean="0"/>
          </a:p>
          <a:p>
            <a:pPr marR="0" lvl="0" algn="l" rtl="0">
              <a:spcBef>
                <a:spcPts val="0"/>
              </a:spcBef>
              <a:spcAft>
                <a:spcPts val="0"/>
              </a:spcAft>
              <a:buClr>
                <a:schemeClr val="dk1"/>
              </a:buClr>
              <a:buSzPts val="2800"/>
            </a:pPr>
            <a:endParaRPr dirty="0"/>
          </a:p>
        </p:txBody>
      </p:sp>
      <p:sp>
        <p:nvSpPr>
          <p:cNvPr id="6" name="Google Shape;147;p10"/>
          <p:cNvSpPr/>
          <p:nvPr/>
        </p:nvSpPr>
        <p:spPr>
          <a:xfrm>
            <a:off x="190200" y="97116"/>
            <a:ext cx="7720380"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3C71"/>
              </a:buClr>
              <a:buSzPts val="3200"/>
              <a:buFont typeface="Arial"/>
              <a:buNone/>
            </a:pPr>
            <a:r>
              <a:rPr lang="en-US" sz="3200" b="1" i="0" u="none" strike="noStrike" cap="none" dirty="0" smtClean="0">
                <a:solidFill>
                  <a:srgbClr val="003C71"/>
                </a:solidFill>
                <a:latin typeface="Arial"/>
                <a:ea typeface="Arial"/>
                <a:cs typeface="Arial"/>
                <a:sym typeface="Arial"/>
              </a:rPr>
              <a:t>GRC (Governance, Risk, Compliance)</a:t>
            </a:r>
            <a:endParaRPr sz="3200" b="1" i="0" u="none" strike="noStrike" cap="none" dirty="0">
              <a:solidFill>
                <a:srgbClr val="003C71"/>
              </a:solidFill>
              <a:latin typeface="Arial"/>
              <a:ea typeface="Arial"/>
              <a:cs typeface="Arial"/>
              <a:sym typeface="Arial"/>
            </a:endParaRPr>
          </a:p>
        </p:txBody>
      </p:sp>
      <p:pic>
        <p:nvPicPr>
          <p:cNvPr id="3" name="Picture 2"/>
          <p:cNvPicPr>
            <a:picLocks noChangeAspect="1"/>
          </p:cNvPicPr>
          <p:nvPr/>
        </p:nvPicPr>
        <p:blipFill rotWithShape="1">
          <a:blip r:embed="rId4"/>
          <a:srcRect l="17578" r="16456"/>
          <a:stretch/>
        </p:blipFill>
        <p:spPr>
          <a:xfrm>
            <a:off x="5674366" y="1582352"/>
            <a:ext cx="6517634" cy="4917272"/>
          </a:xfrm>
          <a:prstGeom prst="rect">
            <a:avLst/>
          </a:prstGeom>
        </p:spPr>
      </p:pic>
      <p:sp>
        <p:nvSpPr>
          <p:cNvPr id="4" name="Rectangle 3"/>
          <p:cNvSpPr/>
          <p:nvPr/>
        </p:nvSpPr>
        <p:spPr>
          <a:xfrm>
            <a:off x="190199" y="1096184"/>
            <a:ext cx="6243257" cy="3385542"/>
          </a:xfrm>
          <a:prstGeom prst="rect">
            <a:avLst/>
          </a:prstGeom>
        </p:spPr>
        <p:txBody>
          <a:bodyPr wrap="square">
            <a:spAutoFit/>
          </a:bodyPr>
          <a:lstStyle/>
          <a:p>
            <a:pPr algn="just"/>
            <a:r>
              <a:rPr lang="en-US" sz="1800" b="1" dirty="0"/>
              <a:t>What is GRC (Governance, Risk, and Compliance</a:t>
            </a:r>
            <a:r>
              <a:rPr lang="en-US" sz="1800" b="1" dirty="0" smtClean="0"/>
              <a:t>)?</a:t>
            </a:r>
          </a:p>
          <a:p>
            <a:pPr algn="just"/>
            <a:endParaRPr lang="en-US" b="1" dirty="0"/>
          </a:p>
          <a:p>
            <a:pPr algn="just"/>
            <a:r>
              <a:rPr lang="en-US" b="1" dirty="0">
                <a:solidFill>
                  <a:srgbClr val="FF0000"/>
                </a:solidFill>
              </a:rPr>
              <a:t>GRC</a:t>
            </a:r>
            <a:r>
              <a:rPr lang="en-US" dirty="0"/>
              <a:t> (Governance, Risk, and Compliance) is a structured approach that organizations use to align their IT and business strategies with regulatory requirements while effectively managing risks. It consists of three key </a:t>
            </a:r>
            <a:r>
              <a:rPr lang="en-US" dirty="0" smtClean="0"/>
              <a:t>components, which are as follows:</a:t>
            </a:r>
          </a:p>
          <a:p>
            <a:pPr algn="just"/>
            <a:endParaRPr lang="en-US" dirty="0"/>
          </a:p>
          <a:p>
            <a:pPr algn="just"/>
            <a:r>
              <a:rPr lang="en-US" b="1" dirty="0">
                <a:solidFill>
                  <a:srgbClr val="FF0000"/>
                </a:solidFill>
              </a:rPr>
              <a:t>Governance (G)</a:t>
            </a:r>
            <a:r>
              <a:rPr lang="en-US" dirty="0">
                <a:solidFill>
                  <a:srgbClr val="FF0000"/>
                </a:solidFill>
              </a:rPr>
              <a:t> </a:t>
            </a:r>
            <a:r>
              <a:rPr lang="en-US" dirty="0"/>
              <a:t>– Ensures that the organization's operations align with business objectives, ethical standards, and stakeholder expectations</a:t>
            </a:r>
            <a:r>
              <a:rPr lang="en-US" dirty="0" smtClean="0"/>
              <a:t>.</a:t>
            </a:r>
          </a:p>
          <a:p>
            <a:pPr algn="just">
              <a:buFont typeface="+mj-lt"/>
              <a:buAutoNum type="arabicPeriod"/>
            </a:pPr>
            <a:endParaRPr lang="en-US" dirty="0"/>
          </a:p>
          <a:p>
            <a:pPr algn="just"/>
            <a:r>
              <a:rPr lang="en-US" b="1" dirty="0">
                <a:solidFill>
                  <a:srgbClr val="FF0000"/>
                </a:solidFill>
              </a:rPr>
              <a:t>Risk Management (R)</a:t>
            </a:r>
            <a:r>
              <a:rPr lang="en-US" dirty="0">
                <a:solidFill>
                  <a:srgbClr val="FF0000"/>
                </a:solidFill>
              </a:rPr>
              <a:t> </a:t>
            </a:r>
            <a:r>
              <a:rPr lang="en-US" dirty="0"/>
              <a:t>– Identifies, assesses, and mitigates risks that could impact the organization's security, financial health, and reputation</a:t>
            </a:r>
            <a:r>
              <a:rPr lang="en-US" dirty="0" smtClean="0"/>
              <a:t>.</a:t>
            </a:r>
          </a:p>
          <a:p>
            <a:pPr algn="just">
              <a:buFont typeface="+mj-lt"/>
              <a:buAutoNum type="arabicPeriod"/>
            </a:pPr>
            <a:endParaRPr lang="en-US" dirty="0"/>
          </a:p>
          <a:p>
            <a:pPr algn="just"/>
            <a:r>
              <a:rPr lang="en-US" b="1" dirty="0">
                <a:solidFill>
                  <a:srgbClr val="FF0000"/>
                </a:solidFill>
              </a:rPr>
              <a:t>Compliance (C)</a:t>
            </a:r>
            <a:r>
              <a:rPr lang="en-US" dirty="0">
                <a:solidFill>
                  <a:srgbClr val="FF0000"/>
                </a:solidFill>
              </a:rPr>
              <a:t> </a:t>
            </a:r>
            <a:r>
              <a:rPr lang="en-US" dirty="0"/>
              <a:t>– Ensures the organization follows relevant laws, regulations, and industry standards, such as </a:t>
            </a:r>
            <a:r>
              <a:rPr lang="en-US" b="1" dirty="0"/>
              <a:t>GDPR</a:t>
            </a:r>
            <a:r>
              <a:rPr lang="en-US" dirty="0"/>
              <a:t>, </a:t>
            </a:r>
            <a:r>
              <a:rPr lang="en-US" b="1" dirty="0" smtClean="0"/>
              <a:t>ISO-27001</a:t>
            </a:r>
            <a:r>
              <a:rPr lang="en-US" dirty="0"/>
              <a:t>, or </a:t>
            </a:r>
            <a:r>
              <a:rPr lang="en-US" b="1" dirty="0" smtClean="0"/>
              <a:t>SOC2</a:t>
            </a:r>
            <a:r>
              <a:rPr lang="en-US" dirty="0"/>
              <a:t>.</a:t>
            </a:r>
          </a:p>
        </p:txBody>
      </p:sp>
    </p:spTree>
    <p:extLst>
      <p:ext uri="{BB962C8B-B14F-4D97-AF65-F5344CB8AC3E}">
        <p14:creationId xmlns:p14="http://schemas.microsoft.com/office/powerpoint/2010/main" val="292469985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pic>
        <p:nvPicPr>
          <p:cNvPr id="146" name="Google Shape;146;p10" descr="A picture containing drawing&#10;&#10;Description automatically generated"/>
          <p:cNvPicPr preferRelativeResize="0"/>
          <p:nvPr/>
        </p:nvPicPr>
        <p:blipFill rotWithShape="1">
          <a:blip r:embed="rId3">
            <a:alphaModFix/>
          </a:blip>
          <a:srcRect/>
          <a:stretch/>
        </p:blipFill>
        <p:spPr>
          <a:xfrm>
            <a:off x="0" y="5573088"/>
            <a:ext cx="1417834" cy="1284912"/>
          </a:xfrm>
          <a:prstGeom prst="rect">
            <a:avLst/>
          </a:prstGeom>
          <a:noFill/>
          <a:ln>
            <a:noFill/>
          </a:ln>
        </p:spPr>
      </p:pic>
      <p:sp>
        <p:nvSpPr>
          <p:cNvPr id="148" name="Google Shape;148;p10"/>
          <p:cNvSpPr txBox="1"/>
          <p:nvPr/>
        </p:nvSpPr>
        <p:spPr>
          <a:xfrm>
            <a:off x="496215" y="681891"/>
            <a:ext cx="11394095" cy="738623"/>
          </a:xfrm>
          <a:prstGeom prst="rect">
            <a:avLst/>
          </a:prstGeom>
          <a:no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chemeClr val="dk1"/>
              </a:buClr>
              <a:buSzPts val="2800"/>
              <a:buFont typeface="Arial"/>
              <a:buAutoNum type="arabicPeriod"/>
            </a:pPr>
            <a:endParaRPr sz="2800" dirty="0" smtClean="0"/>
          </a:p>
          <a:p>
            <a:pPr marR="0" lvl="0" algn="l" rtl="0">
              <a:spcBef>
                <a:spcPts val="0"/>
              </a:spcBef>
              <a:spcAft>
                <a:spcPts val="0"/>
              </a:spcAft>
              <a:buClr>
                <a:schemeClr val="dk1"/>
              </a:buClr>
              <a:buSzPts val="2800"/>
            </a:pPr>
            <a:endParaRPr dirty="0"/>
          </a:p>
        </p:txBody>
      </p:sp>
      <p:sp>
        <p:nvSpPr>
          <p:cNvPr id="6" name="Google Shape;147;p10"/>
          <p:cNvSpPr/>
          <p:nvPr/>
        </p:nvSpPr>
        <p:spPr>
          <a:xfrm>
            <a:off x="190200" y="97116"/>
            <a:ext cx="7720380"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3C71"/>
              </a:buClr>
              <a:buSzPts val="3200"/>
              <a:buFont typeface="Arial"/>
              <a:buNone/>
            </a:pPr>
            <a:r>
              <a:rPr lang="en-US" sz="3200" b="1" i="0" u="none" strike="noStrike" cap="none" dirty="0" smtClean="0">
                <a:solidFill>
                  <a:srgbClr val="003C71"/>
                </a:solidFill>
                <a:latin typeface="Arial"/>
                <a:ea typeface="Arial"/>
                <a:cs typeface="Arial"/>
                <a:sym typeface="Arial"/>
              </a:rPr>
              <a:t>GRC (Governance, Risk, Compliance)</a:t>
            </a:r>
            <a:endParaRPr sz="3200" b="1" i="0" u="none" strike="noStrike" cap="none" dirty="0">
              <a:solidFill>
                <a:srgbClr val="003C71"/>
              </a:solidFill>
              <a:latin typeface="Arial"/>
              <a:ea typeface="Arial"/>
              <a:cs typeface="Arial"/>
              <a:sym typeface="Arial"/>
            </a:endParaRPr>
          </a:p>
        </p:txBody>
      </p:sp>
      <p:pic>
        <p:nvPicPr>
          <p:cNvPr id="2" name="Picture 1"/>
          <p:cNvPicPr>
            <a:picLocks noChangeAspect="1"/>
          </p:cNvPicPr>
          <p:nvPr/>
        </p:nvPicPr>
        <p:blipFill>
          <a:blip r:embed="rId4"/>
          <a:stretch>
            <a:fillRect/>
          </a:stretch>
        </p:blipFill>
        <p:spPr>
          <a:xfrm>
            <a:off x="4870980" y="856062"/>
            <a:ext cx="8592694" cy="5730847"/>
          </a:xfrm>
          <a:prstGeom prst="rect">
            <a:avLst/>
          </a:prstGeom>
        </p:spPr>
      </p:pic>
      <p:sp>
        <p:nvSpPr>
          <p:cNvPr id="4" name="Rectangle 3"/>
          <p:cNvSpPr/>
          <p:nvPr/>
        </p:nvSpPr>
        <p:spPr>
          <a:xfrm>
            <a:off x="190200" y="1266666"/>
            <a:ext cx="6096000" cy="3600986"/>
          </a:xfrm>
          <a:prstGeom prst="rect">
            <a:avLst/>
          </a:prstGeom>
        </p:spPr>
        <p:txBody>
          <a:bodyPr>
            <a:spAutoFit/>
          </a:bodyPr>
          <a:lstStyle/>
          <a:p>
            <a:r>
              <a:rPr lang="en-US" sz="1800" b="1" dirty="0"/>
              <a:t>Why Do Organizations Need GRC</a:t>
            </a:r>
            <a:r>
              <a:rPr lang="en-US" sz="1800" b="1" dirty="0" smtClean="0"/>
              <a:t>?</a:t>
            </a:r>
          </a:p>
          <a:p>
            <a:endParaRPr lang="en-US" b="1" dirty="0"/>
          </a:p>
          <a:p>
            <a:r>
              <a:rPr lang="en-US" b="1" dirty="0">
                <a:solidFill>
                  <a:srgbClr val="FF0000"/>
                </a:solidFill>
              </a:rPr>
              <a:t>Regulatory Compliance</a:t>
            </a:r>
            <a:r>
              <a:rPr lang="en-US" dirty="0">
                <a:solidFill>
                  <a:srgbClr val="FF0000"/>
                </a:solidFill>
              </a:rPr>
              <a:t> </a:t>
            </a:r>
            <a:r>
              <a:rPr lang="en-US" dirty="0"/>
              <a:t>– Avoids legal penalties and ensures adherence to industry regulations</a:t>
            </a:r>
            <a:r>
              <a:rPr lang="en-US" dirty="0" smtClean="0"/>
              <a:t>.</a:t>
            </a:r>
          </a:p>
          <a:p>
            <a:endParaRPr lang="en-US" dirty="0"/>
          </a:p>
          <a:p>
            <a:r>
              <a:rPr lang="en-US" b="1" dirty="0">
                <a:solidFill>
                  <a:srgbClr val="FF0000"/>
                </a:solidFill>
              </a:rPr>
              <a:t>Risk Mitigation</a:t>
            </a:r>
            <a:r>
              <a:rPr lang="en-US" dirty="0">
                <a:solidFill>
                  <a:srgbClr val="FF0000"/>
                </a:solidFill>
              </a:rPr>
              <a:t> </a:t>
            </a:r>
            <a:r>
              <a:rPr lang="en-US" dirty="0"/>
              <a:t>– Protects against cybersecurity threats, financial losses, and operational risks</a:t>
            </a:r>
            <a:r>
              <a:rPr lang="en-US" dirty="0" smtClean="0"/>
              <a:t>.</a:t>
            </a:r>
          </a:p>
          <a:p>
            <a:endParaRPr lang="en-US" dirty="0"/>
          </a:p>
          <a:p>
            <a:r>
              <a:rPr lang="en-US" b="1" dirty="0">
                <a:solidFill>
                  <a:srgbClr val="FF0000"/>
                </a:solidFill>
              </a:rPr>
              <a:t>Operational Efficiency</a:t>
            </a:r>
            <a:r>
              <a:rPr lang="en-US" dirty="0">
                <a:solidFill>
                  <a:srgbClr val="FF0000"/>
                </a:solidFill>
              </a:rPr>
              <a:t> </a:t>
            </a:r>
            <a:r>
              <a:rPr lang="en-US" dirty="0"/>
              <a:t>– Streamlines internal processes, reducing redundancies and inefficiencies</a:t>
            </a:r>
            <a:r>
              <a:rPr lang="en-US" dirty="0" smtClean="0"/>
              <a:t>.</a:t>
            </a:r>
          </a:p>
          <a:p>
            <a:endParaRPr lang="en-US" dirty="0"/>
          </a:p>
          <a:p>
            <a:r>
              <a:rPr lang="en-US" b="1" dirty="0">
                <a:solidFill>
                  <a:srgbClr val="FF0000"/>
                </a:solidFill>
              </a:rPr>
              <a:t>Reputation Management</a:t>
            </a:r>
            <a:r>
              <a:rPr lang="en-US" dirty="0">
                <a:solidFill>
                  <a:srgbClr val="FF0000"/>
                </a:solidFill>
              </a:rPr>
              <a:t> </a:t>
            </a:r>
            <a:r>
              <a:rPr lang="en-US" dirty="0"/>
              <a:t>– Prevents reputational damage by ensuring ethical and legal business conduct</a:t>
            </a:r>
            <a:r>
              <a:rPr lang="en-US" dirty="0" smtClean="0"/>
              <a:t>.</a:t>
            </a:r>
          </a:p>
          <a:p>
            <a:endParaRPr lang="en-US" dirty="0"/>
          </a:p>
          <a:p>
            <a:r>
              <a:rPr lang="en-US" b="1" dirty="0">
                <a:solidFill>
                  <a:srgbClr val="FF0000"/>
                </a:solidFill>
              </a:rPr>
              <a:t>Strategic Decision-Making</a:t>
            </a:r>
            <a:r>
              <a:rPr lang="en-US" dirty="0">
                <a:solidFill>
                  <a:srgbClr val="FF0000"/>
                </a:solidFill>
              </a:rPr>
              <a:t> </a:t>
            </a:r>
            <a:r>
              <a:rPr lang="en-US" dirty="0"/>
              <a:t>– Provides data-driven insights to align business goals with risk tolerance.</a:t>
            </a:r>
          </a:p>
        </p:txBody>
      </p:sp>
    </p:spTree>
    <p:extLst>
      <p:ext uri="{BB962C8B-B14F-4D97-AF65-F5344CB8AC3E}">
        <p14:creationId xmlns:p14="http://schemas.microsoft.com/office/powerpoint/2010/main" val="354496453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pic>
        <p:nvPicPr>
          <p:cNvPr id="146" name="Google Shape;146;p10" descr="A picture containing drawing&#10;&#10;Description automatically generated"/>
          <p:cNvPicPr preferRelativeResize="0"/>
          <p:nvPr/>
        </p:nvPicPr>
        <p:blipFill rotWithShape="1">
          <a:blip r:embed="rId3">
            <a:alphaModFix/>
          </a:blip>
          <a:srcRect/>
          <a:stretch/>
        </p:blipFill>
        <p:spPr>
          <a:xfrm>
            <a:off x="0" y="5573088"/>
            <a:ext cx="1417834" cy="1284912"/>
          </a:xfrm>
          <a:prstGeom prst="rect">
            <a:avLst/>
          </a:prstGeom>
          <a:noFill/>
          <a:ln>
            <a:noFill/>
          </a:ln>
        </p:spPr>
      </p:pic>
      <p:sp>
        <p:nvSpPr>
          <p:cNvPr id="3" name="Google Shape;147;p10"/>
          <p:cNvSpPr/>
          <p:nvPr/>
        </p:nvSpPr>
        <p:spPr>
          <a:xfrm>
            <a:off x="190199" y="97116"/>
            <a:ext cx="6539373" cy="58473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3C71"/>
              </a:buClr>
              <a:buSzPts val="3200"/>
              <a:buFont typeface="Arial"/>
              <a:buNone/>
            </a:pPr>
            <a:r>
              <a:rPr lang="en-US" sz="3200" b="1" i="0" u="none" strike="noStrike" cap="none" dirty="0" smtClean="0">
                <a:solidFill>
                  <a:srgbClr val="003C71"/>
                </a:solidFill>
                <a:latin typeface="Arial"/>
                <a:ea typeface="Arial"/>
                <a:cs typeface="Arial"/>
                <a:sym typeface="Arial"/>
              </a:rPr>
              <a:t>Metrics for Service Monitoring</a:t>
            </a:r>
            <a:endParaRPr sz="3200" b="1" i="0" u="none" strike="noStrike" cap="none" dirty="0">
              <a:solidFill>
                <a:srgbClr val="003C71"/>
              </a:solidFill>
              <a:latin typeface="Arial"/>
              <a:ea typeface="Arial"/>
              <a:cs typeface="Arial"/>
              <a:sym typeface="Arial"/>
            </a:endParaRPr>
          </a:p>
        </p:txBody>
      </p:sp>
      <p:sp>
        <p:nvSpPr>
          <p:cNvPr id="2" name="Rectangle 1"/>
          <p:cNvSpPr/>
          <p:nvPr/>
        </p:nvSpPr>
        <p:spPr>
          <a:xfrm>
            <a:off x="190199" y="907883"/>
            <a:ext cx="11224390" cy="338554"/>
          </a:xfrm>
          <a:prstGeom prst="rect">
            <a:avLst/>
          </a:prstGeom>
        </p:spPr>
        <p:txBody>
          <a:bodyPr wrap="square">
            <a:spAutoFit/>
          </a:bodyPr>
          <a:lstStyle/>
          <a:p>
            <a:r>
              <a:rPr lang="en-US" sz="1600" dirty="0" smtClean="0"/>
              <a:t>There are several known metrics that help to define service</a:t>
            </a:r>
            <a:r>
              <a:rPr lang="en-US" sz="1600" b="1" dirty="0" smtClean="0"/>
              <a:t> </a:t>
            </a:r>
            <a:r>
              <a:rPr lang="en-US" sz="1600" b="1" dirty="0" smtClean="0">
                <a:solidFill>
                  <a:srgbClr val="0070C0"/>
                </a:solidFill>
              </a:rPr>
              <a:t>Reliability</a:t>
            </a:r>
            <a:r>
              <a:rPr lang="en-US" sz="1600" b="1" dirty="0">
                <a:solidFill>
                  <a:srgbClr val="0070C0"/>
                </a:solidFill>
              </a:rPr>
              <a:t>, </a:t>
            </a:r>
            <a:r>
              <a:rPr lang="en-US" sz="1600" b="1" dirty="0" smtClean="0">
                <a:solidFill>
                  <a:srgbClr val="0070C0"/>
                </a:solidFill>
              </a:rPr>
              <a:t>Availability</a:t>
            </a:r>
            <a:r>
              <a:rPr lang="en-US" sz="1600" b="1" dirty="0">
                <a:solidFill>
                  <a:srgbClr val="0070C0"/>
                </a:solidFill>
              </a:rPr>
              <a:t>, and </a:t>
            </a:r>
            <a:r>
              <a:rPr lang="en-US" sz="1600" b="1" dirty="0" smtClean="0">
                <a:solidFill>
                  <a:srgbClr val="0070C0"/>
                </a:solidFill>
              </a:rPr>
              <a:t>Disaster Recovery strategies.</a:t>
            </a:r>
            <a:endParaRPr lang="en-US" sz="1600" dirty="0">
              <a:solidFill>
                <a:srgbClr val="0070C0"/>
              </a:solidFill>
            </a:endParaRPr>
          </a:p>
        </p:txBody>
      </p:sp>
      <p:sp>
        <p:nvSpPr>
          <p:cNvPr id="4" name="Rectangle 3"/>
          <p:cNvSpPr/>
          <p:nvPr/>
        </p:nvSpPr>
        <p:spPr>
          <a:xfrm>
            <a:off x="190199" y="1472469"/>
            <a:ext cx="7472737" cy="769441"/>
          </a:xfrm>
          <a:prstGeom prst="rect">
            <a:avLst/>
          </a:prstGeom>
        </p:spPr>
        <p:txBody>
          <a:bodyPr wrap="square">
            <a:spAutoFit/>
          </a:bodyPr>
          <a:lstStyle/>
          <a:p>
            <a:r>
              <a:rPr lang="en-US" sz="1600" b="1" u="sng" dirty="0">
                <a:solidFill>
                  <a:srgbClr val="FF0000"/>
                </a:solidFill>
              </a:rPr>
              <a:t>SLO (Service Level </a:t>
            </a:r>
            <a:r>
              <a:rPr lang="en-US" sz="1600" b="1" u="sng" dirty="0" smtClean="0">
                <a:solidFill>
                  <a:srgbClr val="FF0000"/>
                </a:solidFill>
              </a:rPr>
              <a:t>Objective)</a:t>
            </a:r>
          </a:p>
          <a:p>
            <a:pPr marL="285750" lvl="2" indent="-285750">
              <a:buFont typeface="Wingdings" panose="05000000000000000000" pitchFamily="2" charset="2"/>
              <a:buChar char="ü"/>
            </a:pPr>
            <a:r>
              <a:rPr lang="en-US" dirty="0" smtClean="0"/>
              <a:t>A </a:t>
            </a:r>
            <a:r>
              <a:rPr lang="en-US" b="1" dirty="0"/>
              <a:t>targeted performance goal</a:t>
            </a:r>
            <a:r>
              <a:rPr lang="en-US" dirty="0"/>
              <a:t> used internally by service teams.</a:t>
            </a:r>
          </a:p>
          <a:p>
            <a:pPr marL="285750" indent="-285750">
              <a:buFont typeface="Wingdings" panose="05000000000000000000" pitchFamily="2" charset="2"/>
              <a:buChar char="ü"/>
            </a:pPr>
            <a:r>
              <a:rPr lang="en-US" dirty="0" smtClean="0"/>
              <a:t>Defines desired </a:t>
            </a:r>
            <a:r>
              <a:rPr lang="en-US" dirty="0"/>
              <a:t>service levels </a:t>
            </a:r>
            <a:r>
              <a:rPr lang="en-US" dirty="0" smtClean="0"/>
              <a:t>(</a:t>
            </a:r>
            <a:r>
              <a:rPr lang="en-US" dirty="0" smtClean="0">
                <a:solidFill>
                  <a:srgbClr val="002060"/>
                </a:solidFill>
              </a:rPr>
              <a:t>Latency &lt; 100ms</a:t>
            </a:r>
            <a:r>
              <a:rPr lang="en-US" dirty="0" smtClean="0"/>
              <a:t>, or </a:t>
            </a:r>
            <a:r>
              <a:rPr lang="en-US" dirty="0" smtClean="0">
                <a:solidFill>
                  <a:srgbClr val="002060"/>
                </a:solidFill>
              </a:rPr>
              <a:t>Uptime &gt; 99.95%</a:t>
            </a:r>
            <a:r>
              <a:rPr lang="en-US" dirty="0" smtClean="0"/>
              <a:t>).</a:t>
            </a:r>
            <a:endParaRPr lang="en-US" dirty="0"/>
          </a:p>
        </p:txBody>
      </p:sp>
      <p:sp>
        <p:nvSpPr>
          <p:cNvPr id="5" name="Rectangle 4"/>
          <p:cNvSpPr/>
          <p:nvPr/>
        </p:nvSpPr>
        <p:spPr>
          <a:xfrm>
            <a:off x="6729572" y="1472469"/>
            <a:ext cx="6096000" cy="984885"/>
          </a:xfrm>
          <a:prstGeom prst="rect">
            <a:avLst/>
          </a:prstGeom>
        </p:spPr>
        <p:txBody>
          <a:bodyPr>
            <a:spAutoFit/>
          </a:bodyPr>
          <a:lstStyle/>
          <a:p>
            <a:r>
              <a:rPr lang="en-US" sz="1600" b="1" u="sng" dirty="0">
                <a:solidFill>
                  <a:srgbClr val="FF0000"/>
                </a:solidFill>
              </a:rPr>
              <a:t>SLA (Service Level Agreement)</a:t>
            </a:r>
            <a:endParaRPr lang="en-US" sz="1600" u="sng" dirty="0">
              <a:solidFill>
                <a:srgbClr val="FF0000"/>
              </a:solidFill>
            </a:endParaRPr>
          </a:p>
          <a:p>
            <a:pPr marL="285750" indent="-285750">
              <a:buFont typeface="Wingdings" panose="05000000000000000000" pitchFamily="2" charset="2"/>
              <a:buChar char="ü"/>
            </a:pPr>
            <a:r>
              <a:rPr lang="en-US" dirty="0"/>
              <a:t>A </a:t>
            </a:r>
            <a:r>
              <a:rPr lang="en-US" b="1" dirty="0"/>
              <a:t>formal contract</a:t>
            </a:r>
            <a:r>
              <a:rPr lang="en-US" dirty="0"/>
              <a:t> between a service provider and a customer.</a:t>
            </a:r>
          </a:p>
          <a:p>
            <a:pPr marL="285750" indent="-285750">
              <a:buFont typeface="Wingdings" panose="05000000000000000000" pitchFamily="2" charset="2"/>
              <a:buChar char="ü"/>
            </a:pPr>
            <a:r>
              <a:rPr lang="en-US" dirty="0"/>
              <a:t>Defines </a:t>
            </a:r>
            <a:r>
              <a:rPr lang="en-US" b="1" dirty="0"/>
              <a:t>minimum service guarantees</a:t>
            </a:r>
            <a:r>
              <a:rPr lang="en-US" dirty="0"/>
              <a:t> (e.g., </a:t>
            </a:r>
            <a:r>
              <a:rPr lang="en-US" dirty="0" smtClean="0"/>
              <a:t>99.99% </a:t>
            </a:r>
            <a:r>
              <a:rPr lang="en-US" dirty="0"/>
              <a:t>uptime).</a:t>
            </a:r>
          </a:p>
          <a:p>
            <a:pPr marL="285750" indent="-285750">
              <a:buFont typeface="Wingdings" panose="05000000000000000000" pitchFamily="2" charset="2"/>
              <a:buChar char="ü"/>
            </a:pPr>
            <a:r>
              <a:rPr lang="en-US" dirty="0"/>
              <a:t>Includes </a:t>
            </a:r>
            <a:r>
              <a:rPr lang="en-US" b="1" dirty="0"/>
              <a:t>penalties</a:t>
            </a:r>
            <a:r>
              <a:rPr lang="en-US" dirty="0"/>
              <a:t> if the provider fails to meet </a:t>
            </a:r>
            <a:r>
              <a:rPr lang="en-US" dirty="0" smtClean="0"/>
              <a:t>commitments.</a:t>
            </a:r>
            <a:endParaRPr lang="en-US" dirty="0"/>
          </a:p>
        </p:txBody>
      </p:sp>
      <p:pic>
        <p:nvPicPr>
          <p:cNvPr id="7" name="Picture 6"/>
          <p:cNvPicPr>
            <a:picLocks noChangeAspect="1"/>
          </p:cNvPicPr>
          <p:nvPr/>
        </p:nvPicPr>
        <p:blipFill rotWithShape="1">
          <a:blip r:embed="rId4"/>
          <a:srcRect l="1643" r="2933"/>
          <a:stretch/>
        </p:blipFill>
        <p:spPr>
          <a:xfrm>
            <a:off x="4435010" y="2914280"/>
            <a:ext cx="7756990" cy="3903141"/>
          </a:xfrm>
          <a:prstGeom prst="rect">
            <a:avLst/>
          </a:prstGeom>
        </p:spPr>
      </p:pic>
      <p:sp>
        <p:nvSpPr>
          <p:cNvPr id="8" name="Rectangle 7"/>
          <p:cNvSpPr/>
          <p:nvPr/>
        </p:nvSpPr>
        <p:spPr>
          <a:xfrm>
            <a:off x="144250" y="2524702"/>
            <a:ext cx="4530407" cy="553998"/>
          </a:xfrm>
          <a:prstGeom prst="rect">
            <a:avLst/>
          </a:prstGeom>
        </p:spPr>
        <p:txBody>
          <a:bodyPr wrap="none">
            <a:spAutoFit/>
          </a:bodyPr>
          <a:lstStyle/>
          <a:p>
            <a:r>
              <a:rPr lang="en-US" sz="1600" b="1" dirty="0" smtClean="0">
                <a:solidFill>
                  <a:srgbClr val="3333FF"/>
                </a:solidFill>
                <a:latin typeface="Google Sans"/>
              </a:rPr>
              <a:t>RPO (Recovery Point Objective)</a:t>
            </a:r>
          </a:p>
          <a:p>
            <a:r>
              <a:rPr lang="en-US" dirty="0">
                <a:solidFill>
                  <a:srgbClr val="3333FF"/>
                </a:solidFill>
                <a:latin typeface="Google Sans"/>
              </a:rPr>
              <a:t>M</a:t>
            </a:r>
            <a:r>
              <a:rPr lang="en-US" dirty="0" smtClean="0">
                <a:solidFill>
                  <a:srgbClr val="3333FF"/>
                </a:solidFill>
                <a:latin typeface="Google Sans"/>
              </a:rPr>
              <a:t>aximum </a:t>
            </a:r>
            <a:r>
              <a:rPr lang="en-US" dirty="0">
                <a:solidFill>
                  <a:srgbClr val="3333FF"/>
                </a:solidFill>
                <a:latin typeface="Google Sans"/>
              </a:rPr>
              <a:t>amount of data loss a company can </a:t>
            </a:r>
            <a:r>
              <a:rPr lang="en-US" dirty="0" smtClean="0">
                <a:solidFill>
                  <a:srgbClr val="3333FF"/>
                </a:solidFill>
                <a:latin typeface="Google Sans"/>
              </a:rPr>
              <a:t>tolerate.</a:t>
            </a:r>
            <a:endParaRPr lang="en-US" dirty="0">
              <a:solidFill>
                <a:srgbClr val="3333FF"/>
              </a:solidFill>
            </a:endParaRPr>
          </a:p>
        </p:txBody>
      </p:sp>
      <p:sp>
        <p:nvSpPr>
          <p:cNvPr id="9" name="Rectangle 8"/>
          <p:cNvSpPr/>
          <p:nvPr/>
        </p:nvSpPr>
        <p:spPr>
          <a:xfrm>
            <a:off x="144250" y="3176239"/>
            <a:ext cx="5126724" cy="553998"/>
          </a:xfrm>
          <a:prstGeom prst="rect">
            <a:avLst/>
          </a:prstGeom>
        </p:spPr>
        <p:txBody>
          <a:bodyPr wrap="none">
            <a:spAutoFit/>
          </a:bodyPr>
          <a:lstStyle/>
          <a:p>
            <a:r>
              <a:rPr lang="en-US" sz="1600" b="1" dirty="0" smtClean="0">
                <a:solidFill>
                  <a:srgbClr val="3333FF"/>
                </a:solidFill>
                <a:latin typeface="Google Sans"/>
              </a:rPr>
              <a:t>RTO </a:t>
            </a:r>
            <a:r>
              <a:rPr lang="en-US" sz="1600" b="1" dirty="0">
                <a:solidFill>
                  <a:srgbClr val="3333FF"/>
                </a:solidFill>
                <a:latin typeface="Google Sans"/>
              </a:rPr>
              <a:t>(Recovery </a:t>
            </a:r>
            <a:r>
              <a:rPr lang="en-US" sz="1600" b="1" dirty="0" smtClean="0">
                <a:solidFill>
                  <a:srgbClr val="3333FF"/>
                </a:solidFill>
                <a:latin typeface="Google Sans"/>
              </a:rPr>
              <a:t>Time </a:t>
            </a:r>
            <a:r>
              <a:rPr lang="en-US" sz="1600" b="1" dirty="0">
                <a:solidFill>
                  <a:srgbClr val="3333FF"/>
                </a:solidFill>
                <a:latin typeface="Google Sans"/>
              </a:rPr>
              <a:t>Objective)</a:t>
            </a:r>
          </a:p>
          <a:p>
            <a:r>
              <a:rPr lang="en-US" dirty="0">
                <a:solidFill>
                  <a:srgbClr val="3333FF"/>
                </a:solidFill>
                <a:latin typeface="Google Sans"/>
              </a:rPr>
              <a:t>M</a:t>
            </a:r>
            <a:r>
              <a:rPr lang="en-US" dirty="0" smtClean="0">
                <a:solidFill>
                  <a:srgbClr val="3333FF"/>
                </a:solidFill>
                <a:latin typeface="Google Sans"/>
              </a:rPr>
              <a:t>aximum </a:t>
            </a:r>
            <a:r>
              <a:rPr lang="en-US" dirty="0">
                <a:solidFill>
                  <a:srgbClr val="3333FF"/>
                </a:solidFill>
                <a:latin typeface="Google Sans"/>
              </a:rPr>
              <a:t>time allowed to restore operations after a </a:t>
            </a:r>
            <a:r>
              <a:rPr lang="en-US" dirty="0" smtClean="0">
                <a:solidFill>
                  <a:srgbClr val="3333FF"/>
                </a:solidFill>
                <a:latin typeface="Google Sans"/>
              </a:rPr>
              <a:t>disruption.</a:t>
            </a:r>
            <a:endParaRPr lang="en-US" dirty="0">
              <a:solidFill>
                <a:srgbClr val="3333FF"/>
              </a:solidFill>
            </a:endParaRPr>
          </a:p>
        </p:txBody>
      </p:sp>
      <p:sp>
        <p:nvSpPr>
          <p:cNvPr id="10" name="Rectangle 9"/>
          <p:cNvSpPr/>
          <p:nvPr/>
        </p:nvSpPr>
        <p:spPr>
          <a:xfrm>
            <a:off x="128554" y="3827776"/>
            <a:ext cx="5564344" cy="553998"/>
          </a:xfrm>
          <a:prstGeom prst="rect">
            <a:avLst/>
          </a:prstGeom>
        </p:spPr>
        <p:txBody>
          <a:bodyPr wrap="none">
            <a:spAutoFit/>
          </a:bodyPr>
          <a:lstStyle/>
          <a:p>
            <a:r>
              <a:rPr lang="en-US" sz="1600" b="1" dirty="0" smtClean="0">
                <a:solidFill>
                  <a:srgbClr val="3333FF"/>
                </a:solidFill>
                <a:latin typeface="Google Sans"/>
              </a:rPr>
              <a:t>RSL </a:t>
            </a:r>
            <a:r>
              <a:rPr lang="en-US" sz="1600" b="1" dirty="0">
                <a:solidFill>
                  <a:srgbClr val="3333FF"/>
                </a:solidFill>
                <a:latin typeface="Google Sans"/>
              </a:rPr>
              <a:t>(Recovery </a:t>
            </a:r>
            <a:r>
              <a:rPr lang="en-US" sz="1600" b="1" dirty="0" smtClean="0">
                <a:solidFill>
                  <a:srgbClr val="3333FF"/>
                </a:solidFill>
                <a:latin typeface="Google Sans"/>
              </a:rPr>
              <a:t>Service Level)</a:t>
            </a:r>
            <a:endParaRPr lang="en-US" sz="1600" b="1" dirty="0">
              <a:solidFill>
                <a:srgbClr val="3333FF"/>
              </a:solidFill>
              <a:latin typeface="Google Sans"/>
            </a:endParaRPr>
          </a:p>
          <a:p>
            <a:r>
              <a:rPr lang="en-US" dirty="0" smtClean="0">
                <a:solidFill>
                  <a:srgbClr val="3333FF"/>
                </a:solidFill>
                <a:latin typeface="Google Sans"/>
              </a:rPr>
              <a:t>The percentage </a:t>
            </a:r>
            <a:r>
              <a:rPr lang="en-US" dirty="0">
                <a:solidFill>
                  <a:srgbClr val="3333FF"/>
                </a:solidFill>
                <a:latin typeface="Google Sans"/>
              </a:rPr>
              <a:t>of a service that must be available during a </a:t>
            </a:r>
            <a:r>
              <a:rPr lang="en-US" dirty="0" smtClean="0">
                <a:solidFill>
                  <a:srgbClr val="3333FF"/>
                </a:solidFill>
                <a:latin typeface="Google Sans"/>
              </a:rPr>
              <a:t>disaster.</a:t>
            </a:r>
            <a:endParaRPr lang="en-US" dirty="0">
              <a:solidFill>
                <a:srgbClr val="3333FF"/>
              </a:solidFill>
            </a:endParaRPr>
          </a:p>
        </p:txBody>
      </p:sp>
      <p:sp>
        <p:nvSpPr>
          <p:cNvPr id="11" name="Rectangle 10"/>
          <p:cNvSpPr/>
          <p:nvPr/>
        </p:nvSpPr>
        <p:spPr>
          <a:xfrm>
            <a:off x="10371880" y="97096"/>
            <a:ext cx="1618592" cy="584775"/>
          </a:xfrm>
          <a:prstGeom prst="rect">
            <a:avLst/>
          </a:prstGeom>
          <a:ln>
            <a:solidFill>
              <a:srgbClr val="FF0000"/>
            </a:solidFill>
          </a:ln>
        </p:spPr>
        <p:txBody>
          <a:bodyPr wrap="square">
            <a:spAutoFit/>
          </a:bodyPr>
          <a:lstStyle/>
          <a:p>
            <a:r>
              <a:rPr lang="en-US" sz="3200" b="1" dirty="0" smtClean="0">
                <a:solidFill>
                  <a:srgbClr val="FF0000"/>
                </a:solidFill>
                <a:latin typeface="Arial" panose="020B0604020202020204" pitchFamily="34" charset="0"/>
              </a:rPr>
              <a:t>RECAP</a:t>
            </a:r>
            <a:endParaRPr lang="en-US" sz="3200" dirty="0"/>
          </a:p>
        </p:txBody>
      </p:sp>
    </p:spTree>
    <p:extLst>
      <p:ext uri="{BB962C8B-B14F-4D97-AF65-F5344CB8AC3E}">
        <p14:creationId xmlns:p14="http://schemas.microsoft.com/office/powerpoint/2010/main" val="235779408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p:txBody>
          <a:bodyPr/>
          <a:lstStyle/>
          <a:p>
            <a:pPr marL="0" lvl="0" indent="0" algn="r" rtl="0">
              <a:spcBef>
                <a:spcPts val="0"/>
              </a:spcBef>
              <a:spcAft>
                <a:spcPts val="0"/>
              </a:spcAft>
              <a:buNone/>
            </a:pPr>
            <a:r>
              <a:rPr lang="en-US" smtClean="0"/>
              <a:t>Introduction: 1-</a:t>
            </a:r>
            <a:fld id="{00000000-1234-1234-1234-123412341234}" type="slidenum">
              <a:rPr lang="en-US" smtClean="0"/>
              <a:t>30</a:t>
            </a:fld>
            <a:endParaRPr/>
          </a:p>
        </p:txBody>
      </p:sp>
      <p:grpSp>
        <p:nvGrpSpPr>
          <p:cNvPr id="4" name="Google Shape;444;p99"/>
          <p:cNvGrpSpPr/>
          <p:nvPr/>
        </p:nvGrpSpPr>
        <p:grpSpPr>
          <a:xfrm>
            <a:off x="8714175" y="346157"/>
            <a:ext cx="3107708" cy="916808"/>
            <a:chOff x="77281" y="94146"/>
            <a:chExt cx="3107708" cy="916808"/>
          </a:xfrm>
        </p:grpSpPr>
        <p:pic>
          <p:nvPicPr>
            <p:cNvPr id="5" name="Google Shape;445;p99"/>
            <p:cNvPicPr preferRelativeResize="0"/>
            <p:nvPr/>
          </p:nvPicPr>
          <p:blipFill rotWithShape="1">
            <a:blip r:embed="rId2">
              <a:alphaModFix/>
            </a:blip>
            <a:srcRect l="16091" t="28174" r="14843" b="25981"/>
            <a:stretch/>
          </p:blipFill>
          <p:spPr>
            <a:xfrm>
              <a:off x="77281" y="94146"/>
              <a:ext cx="3107708" cy="916808"/>
            </a:xfrm>
            <a:prstGeom prst="rect">
              <a:avLst/>
            </a:prstGeom>
            <a:noFill/>
            <a:ln>
              <a:noFill/>
            </a:ln>
          </p:spPr>
        </p:pic>
        <p:sp>
          <p:nvSpPr>
            <p:cNvPr id="6" name="Google Shape;446;p99"/>
            <p:cNvSpPr txBox="1"/>
            <p:nvPr/>
          </p:nvSpPr>
          <p:spPr>
            <a:xfrm>
              <a:off x="568512" y="117118"/>
              <a:ext cx="356188"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chemeClr val="lt1"/>
                  </a:solidFill>
                  <a:latin typeface="Arial"/>
                  <a:ea typeface="Arial"/>
                  <a:cs typeface="Arial"/>
                  <a:sym typeface="Arial"/>
                </a:rPr>
                <a:t>1</a:t>
              </a:r>
              <a:endParaRPr sz="2400" b="1" i="0" u="none" strike="noStrike" cap="none">
                <a:solidFill>
                  <a:schemeClr val="lt1"/>
                </a:solidFill>
                <a:latin typeface="Arial"/>
                <a:ea typeface="Arial"/>
                <a:cs typeface="Arial"/>
                <a:sym typeface="Arial"/>
              </a:endParaRPr>
            </a:p>
          </p:txBody>
        </p:sp>
      </p:grpSp>
      <p:sp>
        <p:nvSpPr>
          <p:cNvPr id="7" name="Title 8"/>
          <p:cNvSpPr>
            <a:spLocks noGrp="1"/>
          </p:cNvSpPr>
          <p:nvPr>
            <p:ph type="title"/>
          </p:nvPr>
        </p:nvSpPr>
        <p:spPr>
          <a:xfrm>
            <a:off x="161028" y="152650"/>
            <a:ext cx="6650621" cy="894622"/>
          </a:xfrm>
        </p:spPr>
        <p:txBody>
          <a:bodyPr>
            <a:normAutofit/>
          </a:bodyPr>
          <a:lstStyle/>
          <a:p>
            <a:r>
              <a:rPr lang="en-US" sz="4000" dirty="0" smtClean="0">
                <a:latin typeface="+mj-lt"/>
              </a:rPr>
              <a:t>Real World Examples</a:t>
            </a:r>
            <a:endParaRPr lang="en-US" sz="4000" dirty="0">
              <a:latin typeface="+mj-lt"/>
            </a:endParaRPr>
          </a:p>
        </p:txBody>
      </p:sp>
      <p:sp>
        <p:nvSpPr>
          <p:cNvPr id="9" name="Rectangle 8"/>
          <p:cNvSpPr/>
          <p:nvPr/>
        </p:nvSpPr>
        <p:spPr>
          <a:xfrm>
            <a:off x="2187904" y="1547191"/>
            <a:ext cx="9774912" cy="369332"/>
          </a:xfrm>
          <a:prstGeom prst="rect">
            <a:avLst/>
          </a:prstGeom>
        </p:spPr>
        <p:txBody>
          <a:bodyPr wrap="square">
            <a:spAutoFit/>
          </a:bodyPr>
          <a:lstStyle/>
          <a:p>
            <a:r>
              <a:rPr lang="en-US" sz="1800" dirty="0">
                <a:solidFill>
                  <a:srgbClr val="7030A0"/>
                </a:solidFill>
              </a:rPr>
              <a:t>S</a:t>
            </a:r>
            <a:r>
              <a:rPr lang="en-US" sz="1800" dirty="0" smtClean="0">
                <a:solidFill>
                  <a:srgbClr val="7030A0"/>
                </a:solidFill>
              </a:rPr>
              <a:t>earch </a:t>
            </a:r>
            <a:r>
              <a:rPr lang="en-US" sz="1800" dirty="0">
                <a:solidFill>
                  <a:srgbClr val="7030A0"/>
                </a:solidFill>
              </a:rPr>
              <a:t>for a company or organization that has publicly shared information about </a:t>
            </a:r>
            <a:r>
              <a:rPr lang="en-US" sz="1800" dirty="0" smtClean="0">
                <a:solidFill>
                  <a:srgbClr val="7030A0"/>
                </a:solidFill>
              </a:rPr>
              <a:t>a compliance.</a:t>
            </a:r>
            <a:endParaRPr lang="en-US" sz="1800" dirty="0" smtClean="0">
              <a:solidFill>
                <a:srgbClr val="7030A0"/>
              </a:solidFill>
            </a:endParaRPr>
          </a:p>
        </p:txBody>
      </p:sp>
      <p:pic>
        <p:nvPicPr>
          <p:cNvPr id="10" name="Picture 9"/>
          <p:cNvPicPr>
            <a:picLocks noChangeAspect="1"/>
          </p:cNvPicPr>
          <p:nvPr/>
        </p:nvPicPr>
        <p:blipFill rotWithShape="1">
          <a:blip r:embed="rId3"/>
          <a:srcRect l="22726" t="15833" r="18514" b="20018"/>
          <a:stretch/>
        </p:blipFill>
        <p:spPr>
          <a:xfrm>
            <a:off x="172126" y="1262965"/>
            <a:ext cx="1806423" cy="2123768"/>
          </a:xfrm>
          <a:prstGeom prst="rect">
            <a:avLst/>
          </a:prstGeom>
        </p:spPr>
      </p:pic>
      <p:sp>
        <p:nvSpPr>
          <p:cNvPr id="8" name="Rectangle 2"/>
          <p:cNvSpPr>
            <a:spLocks noChangeArrowheads="1"/>
          </p:cNvSpPr>
          <p:nvPr/>
        </p:nvSpPr>
        <p:spPr bwMode="auto">
          <a:xfrm>
            <a:off x="2525651" y="2082493"/>
            <a:ext cx="9296232" cy="23309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tabLst/>
            </a:pPr>
            <a:r>
              <a:rPr kumimoji="0" lang="en-US" altLang="en-US" sz="1800" b="1" i="0" u="none" strike="noStrike" cap="none" normalizeH="0" baseline="0" dirty="0" smtClean="0">
                <a:ln>
                  <a:noFill/>
                </a:ln>
                <a:solidFill>
                  <a:srgbClr val="00B0F0"/>
                </a:solidFill>
                <a:effectLst/>
                <a:latin typeface="Arial" panose="020B0604020202020204" pitchFamily="34" charset="0"/>
              </a:rPr>
              <a:t>SOC2:</a:t>
            </a:r>
            <a:r>
              <a:rPr kumimoji="0" lang="en-US" altLang="en-US" sz="1800" b="0" i="0" u="none" strike="noStrike" cap="none" normalizeH="0" baseline="0" dirty="0" smtClean="0">
                <a:ln>
                  <a:noFill/>
                </a:ln>
                <a:solidFill>
                  <a:schemeClr val="tx1"/>
                </a:solidFill>
                <a:effectLst/>
                <a:latin typeface="Arial" panose="020B0604020202020204" pitchFamily="34" charset="0"/>
              </a:rPr>
              <a:t> A cloud service provider might have a dedicated webpage for its SOC2 Type II report, detailing security controls and audit results.</a:t>
            </a:r>
          </a:p>
          <a:p>
            <a:pPr marL="0" marR="0" lvl="0" indent="0" algn="just" defTabSz="914400" rtl="0" eaLnBrk="0" fontAlgn="base" latinLnBrk="0" hangingPunct="0">
              <a:lnSpc>
                <a:spcPct val="100000"/>
              </a:lnSpc>
              <a:spcBef>
                <a:spcPct val="0"/>
              </a:spcBef>
              <a:spcAft>
                <a:spcPct val="0"/>
              </a:spcAft>
              <a:buClrTx/>
              <a:buSzTx/>
              <a:tabLst/>
            </a:pPr>
            <a:r>
              <a:rPr kumimoji="0" lang="en-US" altLang="en-US" sz="1800" b="1" i="0" u="none" strike="noStrike" cap="none" normalizeH="0" baseline="0" dirty="0" smtClean="0">
                <a:ln>
                  <a:noFill/>
                </a:ln>
                <a:solidFill>
                  <a:srgbClr val="00B0F0"/>
                </a:solidFill>
                <a:effectLst/>
                <a:latin typeface="Arial" panose="020B0604020202020204" pitchFamily="34" charset="0"/>
              </a:rPr>
              <a:t>PCI-DSS:</a:t>
            </a:r>
            <a:r>
              <a:rPr kumimoji="0" lang="en-US" altLang="en-US" sz="1800" b="0" i="0" u="none" strike="noStrike" cap="none" normalizeH="0" baseline="0" dirty="0" smtClean="0">
                <a:ln>
                  <a:noFill/>
                </a:ln>
                <a:solidFill>
                  <a:schemeClr val="tx1"/>
                </a:solidFill>
                <a:effectLst/>
                <a:latin typeface="Arial" panose="020B0604020202020204" pitchFamily="34" charset="0"/>
              </a:rPr>
              <a:t> A retail company may share how it secures payment transactions and complies with PCI standards to build customer trust.</a:t>
            </a:r>
          </a:p>
          <a:p>
            <a:pPr marL="0" marR="0" lvl="0" indent="0" algn="just" defTabSz="914400" rtl="0" eaLnBrk="0" fontAlgn="base" latinLnBrk="0" hangingPunct="0">
              <a:lnSpc>
                <a:spcPct val="100000"/>
              </a:lnSpc>
              <a:spcBef>
                <a:spcPct val="0"/>
              </a:spcBef>
              <a:spcAft>
                <a:spcPct val="0"/>
              </a:spcAft>
              <a:buClrTx/>
              <a:buSzTx/>
              <a:tabLst/>
            </a:pPr>
            <a:r>
              <a:rPr kumimoji="0" lang="en-US" altLang="en-US" sz="1800" b="1" i="0" u="none" strike="noStrike" cap="none" normalizeH="0" baseline="0" dirty="0" smtClean="0">
                <a:ln>
                  <a:noFill/>
                </a:ln>
                <a:solidFill>
                  <a:srgbClr val="00B0F0"/>
                </a:solidFill>
                <a:effectLst/>
                <a:latin typeface="Arial" panose="020B0604020202020204" pitchFamily="34" charset="0"/>
              </a:rPr>
              <a:t>GDPR:</a:t>
            </a:r>
            <a:r>
              <a:rPr kumimoji="0" lang="en-US" altLang="en-US" sz="1800" b="0" i="0" u="none" strike="noStrike" cap="none" normalizeH="0" baseline="0" dirty="0" smtClean="0">
                <a:ln>
                  <a:noFill/>
                </a:ln>
                <a:solidFill>
                  <a:srgbClr val="00B0F0"/>
                </a:solidFill>
                <a:effectLst/>
                <a:latin typeface="Arial" panose="020B0604020202020204" pitchFamily="34" charset="0"/>
              </a:rPr>
              <a:t> </a:t>
            </a:r>
            <a:r>
              <a:rPr kumimoji="0" lang="en-US" altLang="en-US" sz="1800" b="0" i="0" u="none" strike="noStrike" cap="none" normalizeH="0" baseline="0" dirty="0" smtClean="0">
                <a:ln>
                  <a:noFill/>
                </a:ln>
                <a:solidFill>
                  <a:schemeClr val="tx1"/>
                </a:solidFill>
                <a:effectLst/>
                <a:latin typeface="Arial" panose="020B0604020202020204" pitchFamily="34" charset="0"/>
              </a:rPr>
              <a:t>A multinational tech company might describe its data handling policies and user consent processes as part of GDPR compliance.</a:t>
            </a:r>
          </a:p>
          <a:p>
            <a:pPr marL="0" marR="0" lvl="0" indent="0" algn="just" defTabSz="914400" rtl="0" eaLnBrk="0" fontAlgn="base" latinLnBrk="0" hangingPunct="0">
              <a:lnSpc>
                <a:spcPct val="100000"/>
              </a:lnSpc>
              <a:spcBef>
                <a:spcPct val="0"/>
              </a:spcBef>
              <a:spcAft>
                <a:spcPct val="0"/>
              </a:spcAft>
              <a:buClrTx/>
              <a:buSzTx/>
              <a:tabLst/>
            </a:pPr>
            <a:r>
              <a:rPr kumimoji="0" lang="en-US" altLang="en-US" sz="1800" b="1" i="0" u="none" strike="noStrike" cap="none" normalizeH="0" baseline="0" dirty="0" smtClean="0">
                <a:ln>
                  <a:noFill/>
                </a:ln>
                <a:solidFill>
                  <a:srgbClr val="00B0F0"/>
                </a:solidFill>
                <a:effectLst/>
                <a:latin typeface="Arial" panose="020B0604020202020204" pitchFamily="34" charset="0"/>
              </a:rPr>
              <a:t>ISO27K:</a:t>
            </a:r>
            <a:r>
              <a:rPr kumimoji="0" lang="en-US" altLang="en-US" sz="1800" b="0" i="0" u="none" strike="noStrike" cap="none" normalizeH="0" baseline="0" dirty="0" smtClean="0">
                <a:ln>
                  <a:noFill/>
                </a:ln>
                <a:solidFill>
                  <a:srgbClr val="00B0F0"/>
                </a:solidFill>
                <a:effectLst/>
                <a:latin typeface="Arial" panose="020B0604020202020204" pitchFamily="34" charset="0"/>
              </a:rPr>
              <a:t> </a:t>
            </a:r>
            <a:r>
              <a:rPr kumimoji="0" lang="en-US" altLang="en-US" sz="1800" b="0" i="0" u="none" strike="noStrike" cap="none" normalizeH="0" baseline="0" dirty="0" smtClean="0">
                <a:ln>
                  <a:noFill/>
                </a:ln>
                <a:solidFill>
                  <a:schemeClr val="tx1"/>
                </a:solidFill>
                <a:effectLst/>
                <a:latin typeface="Arial" panose="020B0604020202020204" pitchFamily="34" charset="0"/>
              </a:rPr>
              <a:t>A financial institution might explain its implementation of an Information Security Management System (ISMS) and its certification journey.</a:t>
            </a:r>
          </a:p>
        </p:txBody>
      </p:sp>
      <p:sp>
        <p:nvSpPr>
          <p:cNvPr id="11" name="Rectangle 10"/>
          <p:cNvSpPr/>
          <p:nvPr/>
        </p:nvSpPr>
        <p:spPr>
          <a:xfrm>
            <a:off x="708417" y="4770058"/>
            <a:ext cx="11254399" cy="646331"/>
          </a:xfrm>
          <a:prstGeom prst="rect">
            <a:avLst/>
          </a:prstGeom>
        </p:spPr>
        <p:txBody>
          <a:bodyPr wrap="square">
            <a:spAutoFit/>
          </a:bodyPr>
          <a:lstStyle/>
          <a:p>
            <a:pPr algn="just"/>
            <a:r>
              <a:rPr lang="en-US" sz="1800" dirty="0" smtClean="0">
                <a:solidFill>
                  <a:srgbClr val="7030A0"/>
                </a:solidFill>
              </a:rPr>
              <a:t>Each student will search for these four points and then </a:t>
            </a:r>
            <a:r>
              <a:rPr lang="en-US" sz="1800" dirty="0">
                <a:solidFill>
                  <a:srgbClr val="7030A0"/>
                </a:solidFill>
              </a:rPr>
              <a:t>they comment on similarities or differences among the standards and how each example underscores the importance of GRC in the modern business </a:t>
            </a:r>
            <a:r>
              <a:rPr lang="en-US" sz="1800" dirty="0" smtClean="0">
                <a:solidFill>
                  <a:srgbClr val="7030A0"/>
                </a:solidFill>
              </a:rPr>
              <a:t>environment. </a:t>
            </a:r>
            <a:endParaRPr lang="en-US" sz="1800" dirty="0" smtClean="0">
              <a:solidFill>
                <a:srgbClr val="7030A0"/>
              </a:solidFill>
            </a:endParaRPr>
          </a:p>
        </p:txBody>
      </p:sp>
    </p:spTree>
    <p:extLst>
      <p:ext uri="{BB962C8B-B14F-4D97-AF65-F5344CB8AC3E}">
        <p14:creationId xmlns:p14="http://schemas.microsoft.com/office/powerpoint/2010/main" val="307301514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pic>
        <p:nvPicPr>
          <p:cNvPr id="146" name="Google Shape;146;p10" descr="A picture containing drawing&#10;&#10;Description automatically generated"/>
          <p:cNvPicPr preferRelativeResize="0"/>
          <p:nvPr/>
        </p:nvPicPr>
        <p:blipFill rotWithShape="1">
          <a:blip r:embed="rId3">
            <a:alphaModFix/>
          </a:blip>
          <a:srcRect/>
          <a:stretch/>
        </p:blipFill>
        <p:spPr>
          <a:xfrm>
            <a:off x="0" y="5573088"/>
            <a:ext cx="1417834" cy="1284912"/>
          </a:xfrm>
          <a:prstGeom prst="rect">
            <a:avLst/>
          </a:prstGeom>
          <a:noFill/>
          <a:ln>
            <a:noFill/>
          </a:ln>
        </p:spPr>
      </p:pic>
      <p:sp>
        <p:nvSpPr>
          <p:cNvPr id="6" name="Google Shape;147;p10"/>
          <p:cNvSpPr/>
          <p:nvPr/>
        </p:nvSpPr>
        <p:spPr>
          <a:xfrm>
            <a:off x="190200" y="97116"/>
            <a:ext cx="7720380"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3C71"/>
              </a:buClr>
              <a:buSzPts val="3200"/>
              <a:buFont typeface="Arial"/>
              <a:buNone/>
            </a:pPr>
            <a:r>
              <a:rPr lang="en-US" sz="3200" b="1" dirty="0" smtClean="0">
                <a:solidFill>
                  <a:srgbClr val="003C71"/>
                </a:solidFill>
              </a:rPr>
              <a:t>Best Cloud Security Practices</a:t>
            </a:r>
            <a:endParaRPr sz="3200" b="1" i="0" u="none" strike="noStrike" cap="none" dirty="0">
              <a:solidFill>
                <a:srgbClr val="003C71"/>
              </a:solidFill>
              <a:latin typeface="Arial"/>
              <a:ea typeface="Arial"/>
              <a:cs typeface="Arial"/>
              <a:sym typeface="Arial"/>
            </a:endParaRPr>
          </a:p>
        </p:txBody>
      </p:sp>
      <p:sp>
        <p:nvSpPr>
          <p:cNvPr id="5" name="Rectangle 4"/>
          <p:cNvSpPr/>
          <p:nvPr/>
        </p:nvSpPr>
        <p:spPr>
          <a:xfrm>
            <a:off x="3058053" y="1240710"/>
            <a:ext cx="880369" cy="338554"/>
          </a:xfrm>
          <a:prstGeom prst="rect">
            <a:avLst/>
          </a:prstGeom>
        </p:spPr>
        <p:txBody>
          <a:bodyPr wrap="none">
            <a:spAutoFit/>
          </a:bodyPr>
          <a:lstStyle/>
          <a:p>
            <a:r>
              <a:rPr lang="en-US" sz="1600" dirty="0" smtClean="0"/>
              <a:t>Check  </a:t>
            </a:r>
            <a:endParaRPr lang="en-US" sz="1600" dirty="0"/>
          </a:p>
        </p:txBody>
      </p:sp>
      <p:pic>
        <p:nvPicPr>
          <p:cNvPr id="2" name="Picture 1"/>
          <p:cNvPicPr>
            <a:picLocks noChangeAspect="1"/>
          </p:cNvPicPr>
          <p:nvPr/>
        </p:nvPicPr>
        <p:blipFill>
          <a:blip r:embed="rId4"/>
          <a:stretch>
            <a:fillRect/>
          </a:stretch>
        </p:blipFill>
        <p:spPr>
          <a:xfrm>
            <a:off x="2724539" y="1719223"/>
            <a:ext cx="7518218" cy="4886086"/>
          </a:xfrm>
          <a:prstGeom prst="rect">
            <a:avLst/>
          </a:prstGeom>
        </p:spPr>
      </p:pic>
      <p:sp>
        <p:nvSpPr>
          <p:cNvPr id="7" name="Rectangle 6"/>
          <p:cNvSpPr/>
          <p:nvPr/>
        </p:nvSpPr>
        <p:spPr>
          <a:xfrm>
            <a:off x="3798463" y="1240710"/>
            <a:ext cx="6175088" cy="338554"/>
          </a:xfrm>
          <a:prstGeom prst="rect">
            <a:avLst/>
          </a:prstGeom>
        </p:spPr>
        <p:txBody>
          <a:bodyPr wrap="none">
            <a:spAutoFit/>
          </a:bodyPr>
          <a:lstStyle/>
          <a:p>
            <a:r>
              <a:rPr lang="en-US" sz="1600" dirty="0">
                <a:hlinkClick r:id="rId5"/>
              </a:rPr>
              <a:t>https://</a:t>
            </a:r>
            <a:r>
              <a:rPr lang="en-US" sz="1600" dirty="0" smtClean="0">
                <a:hlinkClick r:id="rId5"/>
              </a:rPr>
              <a:t>aws.amazon.com/architecture/security-identity-compliance/</a:t>
            </a:r>
            <a:r>
              <a:rPr lang="en-US" sz="1600" dirty="0" smtClean="0"/>
              <a:t> </a:t>
            </a:r>
            <a:endParaRPr lang="en-US" sz="1600" dirty="0"/>
          </a:p>
        </p:txBody>
      </p:sp>
    </p:spTree>
    <p:extLst>
      <p:ext uri="{BB962C8B-B14F-4D97-AF65-F5344CB8AC3E}">
        <p14:creationId xmlns:p14="http://schemas.microsoft.com/office/powerpoint/2010/main" val="379167951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pic>
        <p:nvPicPr>
          <p:cNvPr id="146" name="Google Shape;146;p10" descr="A picture containing drawing&#10;&#10;Description automatically generated"/>
          <p:cNvPicPr preferRelativeResize="0"/>
          <p:nvPr/>
        </p:nvPicPr>
        <p:blipFill rotWithShape="1">
          <a:blip r:embed="rId3">
            <a:alphaModFix/>
          </a:blip>
          <a:srcRect/>
          <a:stretch/>
        </p:blipFill>
        <p:spPr>
          <a:xfrm>
            <a:off x="0" y="5573088"/>
            <a:ext cx="1417834" cy="1284912"/>
          </a:xfrm>
          <a:prstGeom prst="rect">
            <a:avLst/>
          </a:prstGeom>
          <a:noFill/>
          <a:ln>
            <a:noFill/>
          </a:ln>
        </p:spPr>
      </p:pic>
      <p:sp>
        <p:nvSpPr>
          <p:cNvPr id="6" name="Google Shape;147;p10"/>
          <p:cNvSpPr/>
          <p:nvPr/>
        </p:nvSpPr>
        <p:spPr>
          <a:xfrm>
            <a:off x="190200" y="97116"/>
            <a:ext cx="7720380"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3C71"/>
              </a:buClr>
              <a:buSzPts val="3200"/>
              <a:buFont typeface="Arial"/>
              <a:buNone/>
            </a:pPr>
            <a:r>
              <a:rPr lang="en-US" sz="3200" b="1" dirty="0" smtClean="0">
                <a:solidFill>
                  <a:srgbClr val="003C71"/>
                </a:solidFill>
              </a:rPr>
              <a:t>Best Cloud Security Practices</a:t>
            </a:r>
            <a:endParaRPr sz="3200" b="1" i="0" u="none" strike="noStrike" cap="none" dirty="0">
              <a:solidFill>
                <a:srgbClr val="003C71"/>
              </a:solidFill>
              <a:latin typeface="Arial"/>
              <a:ea typeface="Arial"/>
              <a:cs typeface="Arial"/>
              <a:sym typeface="Arial"/>
            </a:endParaRPr>
          </a:p>
        </p:txBody>
      </p:sp>
      <p:sp>
        <p:nvSpPr>
          <p:cNvPr id="3" name="Rectangle 2"/>
          <p:cNvSpPr/>
          <p:nvPr/>
        </p:nvSpPr>
        <p:spPr>
          <a:xfrm>
            <a:off x="4407784" y="1432497"/>
            <a:ext cx="4567276" cy="338554"/>
          </a:xfrm>
          <a:prstGeom prst="rect">
            <a:avLst/>
          </a:prstGeom>
        </p:spPr>
        <p:txBody>
          <a:bodyPr wrap="none">
            <a:spAutoFit/>
          </a:bodyPr>
          <a:lstStyle/>
          <a:p>
            <a:r>
              <a:rPr lang="en-US" sz="1600" dirty="0">
                <a:hlinkClick r:id="rId4"/>
              </a:rPr>
              <a:t>https://</a:t>
            </a:r>
            <a:r>
              <a:rPr lang="en-US" sz="1600" dirty="0" smtClean="0">
                <a:hlinkClick r:id="rId4"/>
              </a:rPr>
              <a:t>cloud.google.com/security/best-practices</a:t>
            </a:r>
            <a:r>
              <a:rPr lang="en-US" sz="1600" dirty="0" smtClean="0"/>
              <a:t> </a:t>
            </a:r>
            <a:endParaRPr lang="en-US" sz="1600" dirty="0"/>
          </a:p>
        </p:txBody>
      </p:sp>
      <p:pic>
        <p:nvPicPr>
          <p:cNvPr id="4" name="Picture 3"/>
          <p:cNvPicPr>
            <a:picLocks noChangeAspect="1"/>
          </p:cNvPicPr>
          <p:nvPr/>
        </p:nvPicPr>
        <p:blipFill>
          <a:blip r:embed="rId5"/>
          <a:stretch>
            <a:fillRect/>
          </a:stretch>
        </p:blipFill>
        <p:spPr>
          <a:xfrm>
            <a:off x="2225439" y="1999680"/>
            <a:ext cx="8468907" cy="3982006"/>
          </a:xfrm>
          <a:prstGeom prst="rect">
            <a:avLst/>
          </a:prstGeom>
          <a:ln>
            <a:solidFill>
              <a:schemeClr val="tx1"/>
            </a:solidFill>
          </a:ln>
        </p:spPr>
      </p:pic>
      <p:sp>
        <p:nvSpPr>
          <p:cNvPr id="5" name="Rectangle 4"/>
          <p:cNvSpPr/>
          <p:nvPr/>
        </p:nvSpPr>
        <p:spPr>
          <a:xfrm>
            <a:off x="3667050" y="1432497"/>
            <a:ext cx="822661" cy="338554"/>
          </a:xfrm>
          <a:prstGeom prst="rect">
            <a:avLst/>
          </a:prstGeom>
        </p:spPr>
        <p:txBody>
          <a:bodyPr wrap="none">
            <a:spAutoFit/>
          </a:bodyPr>
          <a:lstStyle/>
          <a:p>
            <a:r>
              <a:rPr lang="en-US" sz="1600" dirty="0" smtClean="0"/>
              <a:t>Check </a:t>
            </a:r>
            <a:endParaRPr lang="en-US" sz="1600" dirty="0"/>
          </a:p>
        </p:txBody>
      </p:sp>
    </p:spTree>
    <p:extLst>
      <p:ext uri="{BB962C8B-B14F-4D97-AF65-F5344CB8AC3E}">
        <p14:creationId xmlns:p14="http://schemas.microsoft.com/office/powerpoint/2010/main" val="82682984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pic>
        <p:nvPicPr>
          <p:cNvPr id="2" name="Picture 1"/>
          <p:cNvPicPr>
            <a:picLocks noChangeAspect="1"/>
          </p:cNvPicPr>
          <p:nvPr/>
        </p:nvPicPr>
        <p:blipFill rotWithShape="1">
          <a:blip r:embed="rId3"/>
          <a:srcRect t="10262"/>
          <a:stretch/>
        </p:blipFill>
        <p:spPr>
          <a:xfrm>
            <a:off x="1897701" y="823337"/>
            <a:ext cx="7227637" cy="4913513"/>
          </a:xfrm>
          <a:prstGeom prst="rect">
            <a:avLst/>
          </a:prstGeom>
        </p:spPr>
      </p:pic>
      <p:pic>
        <p:nvPicPr>
          <p:cNvPr id="146" name="Google Shape;146;p10" descr="A picture containing drawing&#10;&#10;Description automatically generated"/>
          <p:cNvPicPr preferRelativeResize="0"/>
          <p:nvPr/>
        </p:nvPicPr>
        <p:blipFill rotWithShape="1">
          <a:blip r:embed="rId4">
            <a:alphaModFix/>
          </a:blip>
          <a:srcRect/>
          <a:stretch/>
        </p:blipFill>
        <p:spPr>
          <a:xfrm>
            <a:off x="0" y="5573088"/>
            <a:ext cx="1417834" cy="1284912"/>
          </a:xfrm>
          <a:prstGeom prst="rect">
            <a:avLst/>
          </a:prstGeom>
          <a:noFill/>
          <a:ln>
            <a:noFill/>
          </a:ln>
        </p:spPr>
      </p:pic>
      <p:sp>
        <p:nvSpPr>
          <p:cNvPr id="148" name="Google Shape;148;p10"/>
          <p:cNvSpPr txBox="1"/>
          <p:nvPr/>
        </p:nvSpPr>
        <p:spPr>
          <a:xfrm>
            <a:off x="496215" y="681891"/>
            <a:ext cx="11394095" cy="738623"/>
          </a:xfrm>
          <a:prstGeom prst="rect">
            <a:avLst/>
          </a:prstGeom>
          <a:no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chemeClr val="dk1"/>
              </a:buClr>
              <a:buSzPts val="2800"/>
              <a:buFont typeface="Arial"/>
              <a:buAutoNum type="arabicPeriod"/>
            </a:pPr>
            <a:endParaRPr sz="2800" dirty="0" smtClean="0"/>
          </a:p>
          <a:p>
            <a:pPr marR="0" lvl="0" algn="l" rtl="0">
              <a:spcBef>
                <a:spcPts val="0"/>
              </a:spcBef>
              <a:spcAft>
                <a:spcPts val="0"/>
              </a:spcAft>
              <a:buClr>
                <a:schemeClr val="dk1"/>
              </a:buClr>
              <a:buSzPts val="2800"/>
            </a:pPr>
            <a:endParaRPr dirty="0"/>
          </a:p>
        </p:txBody>
      </p:sp>
      <p:sp>
        <p:nvSpPr>
          <p:cNvPr id="6" name="Google Shape;147;p10"/>
          <p:cNvSpPr/>
          <p:nvPr/>
        </p:nvSpPr>
        <p:spPr>
          <a:xfrm>
            <a:off x="190200" y="97116"/>
            <a:ext cx="8776518" cy="58473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3C71"/>
              </a:buClr>
              <a:buSzPts val="3200"/>
              <a:buFont typeface="Arial"/>
              <a:buNone/>
            </a:pPr>
            <a:r>
              <a:rPr lang="en-US" sz="3200" b="1" dirty="0" smtClean="0">
                <a:solidFill>
                  <a:srgbClr val="003C71"/>
                </a:solidFill>
              </a:rPr>
              <a:t>Popular Courses on Cloud/Cyber Security</a:t>
            </a:r>
            <a:endParaRPr sz="3200" b="1" i="0" u="none" strike="noStrike" cap="none" dirty="0">
              <a:solidFill>
                <a:srgbClr val="003C71"/>
              </a:solidFill>
              <a:latin typeface="Arial"/>
              <a:ea typeface="Arial"/>
              <a:cs typeface="Arial"/>
              <a:sym typeface="Arial"/>
            </a:endParaRPr>
          </a:p>
        </p:txBody>
      </p:sp>
      <p:sp>
        <p:nvSpPr>
          <p:cNvPr id="3" name="Rectangle 2"/>
          <p:cNvSpPr/>
          <p:nvPr/>
        </p:nvSpPr>
        <p:spPr>
          <a:xfrm>
            <a:off x="1348380" y="6475513"/>
            <a:ext cx="4919937" cy="276999"/>
          </a:xfrm>
          <a:prstGeom prst="rect">
            <a:avLst/>
          </a:prstGeom>
        </p:spPr>
        <p:txBody>
          <a:bodyPr wrap="none">
            <a:spAutoFit/>
          </a:bodyPr>
          <a:lstStyle/>
          <a:p>
            <a:r>
              <a:rPr lang="en-US" sz="1200" dirty="0">
                <a:hlinkClick r:id="rId5"/>
              </a:rPr>
              <a:t>https://</a:t>
            </a:r>
            <a:r>
              <a:rPr lang="en-US" sz="1200" dirty="0" smtClean="0">
                <a:hlinkClick r:id="rId5"/>
              </a:rPr>
              <a:t>www.cyber.gc.ca/en/guidance/certifications-field-cyber-security</a:t>
            </a:r>
            <a:r>
              <a:rPr lang="en-US" sz="1200" dirty="0" smtClean="0"/>
              <a:t> </a:t>
            </a:r>
            <a:endParaRPr lang="en-US" sz="1200" dirty="0"/>
          </a:p>
        </p:txBody>
      </p:sp>
      <p:pic>
        <p:nvPicPr>
          <p:cNvPr id="4" name="Picture 3"/>
          <p:cNvPicPr>
            <a:picLocks noChangeAspect="1"/>
          </p:cNvPicPr>
          <p:nvPr/>
        </p:nvPicPr>
        <p:blipFill>
          <a:blip r:embed="rId6"/>
          <a:stretch>
            <a:fillRect/>
          </a:stretch>
        </p:blipFill>
        <p:spPr>
          <a:xfrm>
            <a:off x="2555822" y="740116"/>
            <a:ext cx="7049383" cy="5366066"/>
          </a:xfrm>
          <a:prstGeom prst="rect">
            <a:avLst/>
          </a:prstGeom>
        </p:spPr>
      </p:pic>
    </p:spTree>
    <p:extLst>
      <p:ext uri="{BB962C8B-B14F-4D97-AF65-F5344CB8AC3E}">
        <p14:creationId xmlns:p14="http://schemas.microsoft.com/office/powerpoint/2010/main" val="4227883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4" fill="hold" nodeType="clickEffect">
                                  <p:stCondLst>
                                    <p:cond delay="0"/>
                                  </p:stCondLst>
                                  <p:childTnLst>
                                    <p:animEffect transition="out" filter="wipe(down)">
                                      <p:cBhvr>
                                        <p:cTn id="6" dur="500"/>
                                        <p:tgtEl>
                                          <p:spTgt spid="2"/>
                                        </p:tgtEl>
                                      </p:cBhvr>
                                    </p:animEffect>
                                    <p:set>
                                      <p:cBhvr>
                                        <p:cTn id="7" dur="1" fill="hold">
                                          <p:stCondLst>
                                            <p:cond delay="499"/>
                                          </p:stCondLst>
                                        </p:cTn>
                                        <p:tgtEl>
                                          <p:spTgt spid="2"/>
                                        </p:tgtEl>
                                        <p:attrNameLst>
                                          <p:attrName>style.visibility</p:attrName>
                                        </p:attrNameLst>
                                      </p:cBhvr>
                                      <p:to>
                                        <p:strVal val="hidden"/>
                                      </p:to>
                                    </p:set>
                                  </p:childTnLst>
                                </p:cTn>
                              </p:par>
                            </p:childTnLst>
                          </p:cTn>
                        </p:par>
                        <p:par>
                          <p:cTn id="8" fill="hold">
                            <p:stCondLst>
                              <p:cond delay="500"/>
                            </p:stCondLst>
                            <p:childTnLst>
                              <p:par>
                                <p:cTn id="9" presetID="14" presetClass="entr" presetSubtype="1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randombar(horizontal)">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p:txBody>
          <a:bodyPr/>
          <a:lstStyle/>
          <a:p>
            <a:pPr marL="0" lvl="0" indent="0" algn="r" rtl="0">
              <a:spcBef>
                <a:spcPts val="0"/>
              </a:spcBef>
              <a:spcAft>
                <a:spcPts val="0"/>
              </a:spcAft>
              <a:buNone/>
            </a:pPr>
            <a:r>
              <a:rPr lang="en-US" smtClean="0"/>
              <a:t>Introduction: 1-</a:t>
            </a:r>
            <a:fld id="{00000000-1234-1234-1234-123412341234}" type="slidenum">
              <a:rPr lang="en-US" smtClean="0"/>
              <a:t>34</a:t>
            </a:fld>
            <a:endParaRPr/>
          </a:p>
        </p:txBody>
      </p:sp>
      <p:grpSp>
        <p:nvGrpSpPr>
          <p:cNvPr id="4" name="Google Shape;444;p99"/>
          <p:cNvGrpSpPr/>
          <p:nvPr/>
        </p:nvGrpSpPr>
        <p:grpSpPr>
          <a:xfrm>
            <a:off x="8714175" y="346157"/>
            <a:ext cx="3107708" cy="916808"/>
            <a:chOff x="77281" y="94146"/>
            <a:chExt cx="3107708" cy="916808"/>
          </a:xfrm>
        </p:grpSpPr>
        <p:pic>
          <p:nvPicPr>
            <p:cNvPr id="5" name="Google Shape;445;p99"/>
            <p:cNvPicPr preferRelativeResize="0"/>
            <p:nvPr/>
          </p:nvPicPr>
          <p:blipFill rotWithShape="1">
            <a:blip r:embed="rId2">
              <a:alphaModFix/>
            </a:blip>
            <a:srcRect l="16091" t="28174" r="14843" b="25981"/>
            <a:stretch/>
          </p:blipFill>
          <p:spPr>
            <a:xfrm>
              <a:off x="77281" y="94146"/>
              <a:ext cx="3107708" cy="916808"/>
            </a:xfrm>
            <a:prstGeom prst="rect">
              <a:avLst/>
            </a:prstGeom>
            <a:noFill/>
            <a:ln>
              <a:noFill/>
            </a:ln>
          </p:spPr>
        </p:pic>
        <p:sp>
          <p:nvSpPr>
            <p:cNvPr id="6" name="Google Shape;446;p99"/>
            <p:cNvSpPr txBox="1"/>
            <p:nvPr/>
          </p:nvSpPr>
          <p:spPr>
            <a:xfrm>
              <a:off x="568512" y="117118"/>
              <a:ext cx="356188"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dirty="0" smtClean="0">
                  <a:solidFill>
                    <a:schemeClr val="lt1"/>
                  </a:solidFill>
                  <a:latin typeface="Arial"/>
                  <a:ea typeface="Arial"/>
                  <a:cs typeface="Arial"/>
                  <a:sym typeface="Arial"/>
                </a:rPr>
                <a:t>2</a:t>
              </a:r>
              <a:endParaRPr sz="2400" b="1" i="0" u="none" strike="noStrike" cap="none" dirty="0">
                <a:solidFill>
                  <a:schemeClr val="lt1"/>
                </a:solidFill>
                <a:latin typeface="Arial"/>
                <a:ea typeface="Arial"/>
                <a:cs typeface="Arial"/>
                <a:sym typeface="Arial"/>
              </a:endParaRPr>
            </a:p>
          </p:txBody>
        </p:sp>
      </p:grpSp>
      <p:sp>
        <p:nvSpPr>
          <p:cNvPr id="7" name="Title 8"/>
          <p:cNvSpPr>
            <a:spLocks noGrp="1"/>
          </p:cNvSpPr>
          <p:nvPr>
            <p:ph type="title"/>
          </p:nvPr>
        </p:nvSpPr>
        <p:spPr>
          <a:xfrm>
            <a:off x="161028" y="152650"/>
            <a:ext cx="6650621" cy="894622"/>
          </a:xfrm>
        </p:spPr>
        <p:txBody>
          <a:bodyPr>
            <a:normAutofit/>
          </a:bodyPr>
          <a:lstStyle/>
          <a:p>
            <a:r>
              <a:rPr lang="en-US" sz="4000" dirty="0" smtClean="0">
                <a:latin typeface="+mj-lt"/>
              </a:rPr>
              <a:t>Real World Examples</a:t>
            </a:r>
            <a:endParaRPr lang="en-US" sz="4000" dirty="0">
              <a:latin typeface="+mj-lt"/>
            </a:endParaRPr>
          </a:p>
        </p:txBody>
      </p:sp>
      <p:pic>
        <p:nvPicPr>
          <p:cNvPr id="10" name="Picture 9"/>
          <p:cNvPicPr>
            <a:picLocks noChangeAspect="1"/>
          </p:cNvPicPr>
          <p:nvPr/>
        </p:nvPicPr>
        <p:blipFill rotWithShape="1">
          <a:blip r:embed="rId3"/>
          <a:srcRect l="22726" t="15833" r="18514" b="20018"/>
          <a:stretch/>
        </p:blipFill>
        <p:spPr>
          <a:xfrm>
            <a:off x="172126" y="1262965"/>
            <a:ext cx="1806423" cy="2123768"/>
          </a:xfrm>
          <a:prstGeom prst="rect">
            <a:avLst/>
          </a:prstGeom>
        </p:spPr>
      </p:pic>
      <p:sp>
        <p:nvSpPr>
          <p:cNvPr id="2" name="Rectangle 1"/>
          <p:cNvSpPr>
            <a:spLocks noChangeArrowheads="1"/>
          </p:cNvSpPr>
          <p:nvPr/>
        </p:nvSpPr>
        <p:spPr bwMode="auto">
          <a:xfrm>
            <a:off x="2361101" y="1701159"/>
            <a:ext cx="8434417"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just" defTabSz="914400" rtl="0" eaLnBrk="0" fontAlgn="base" latinLnBrk="0" hangingPunct="0">
              <a:lnSpc>
                <a:spcPct val="100000"/>
              </a:lnSpc>
              <a:spcBef>
                <a:spcPct val="0"/>
              </a:spcBef>
              <a:spcAft>
                <a:spcPct val="0"/>
              </a:spcAft>
              <a:buClrTx/>
              <a:buSzTx/>
              <a:buFont typeface="Wingdings" panose="05000000000000000000" pitchFamily="2" charset="2"/>
              <a:buChar char="ü"/>
              <a:tabLst/>
            </a:pPr>
            <a:r>
              <a:rPr kumimoji="0" lang="en-US" altLang="en-US" sz="1800" b="0" i="0" u="none" strike="noStrike" cap="none" normalizeH="0" baseline="0" dirty="0" smtClean="0">
                <a:ln>
                  <a:noFill/>
                </a:ln>
                <a:solidFill>
                  <a:schemeClr val="tx1"/>
                </a:solidFill>
                <a:effectLst/>
                <a:latin typeface="Arial" panose="020B0604020202020204" pitchFamily="34" charset="0"/>
              </a:rPr>
              <a:t>Individually search for two cyberattack incidents that occurred as a result of not following best security practices in cloud environments.</a:t>
            </a:r>
          </a:p>
          <a:p>
            <a:pPr marL="285750" marR="0" lvl="0" indent="-285750" algn="just" defTabSz="914400" rtl="0" eaLnBrk="0" fontAlgn="base" latinLnBrk="0" hangingPunct="0">
              <a:lnSpc>
                <a:spcPct val="100000"/>
              </a:lnSpc>
              <a:spcBef>
                <a:spcPct val="0"/>
              </a:spcBef>
              <a:spcAft>
                <a:spcPct val="0"/>
              </a:spcAft>
              <a:buClrTx/>
              <a:buSzTx/>
              <a:buFont typeface="Wingdings" panose="05000000000000000000" pitchFamily="2" charset="2"/>
              <a:buChar char="ü"/>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a:p>
            <a:pPr marL="285750" marR="0" lvl="0" indent="-285750" algn="just" defTabSz="914400" rtl="0" eaLnBrk="0" fontAlgn="base" latinLnBrk="0" hangingPunct="0">
              <a:lnSpc>
                <a:spcPct val="100000"/>
              </a:lnSpc>
              <a:spcBef>
                <a:spcPct val="0"/>
              </a:spcBef>
              <a:spcAft>
                <a:spcPct val="0"/>
              </a:spcAft>
              <a:buClrTx/>
              <a:buSzTx/>
              <a:buFont typeface="Wingdings" panose="05000000000000000000" pitchFamily="2" charset="2"/>
              <a:buChar char="ü"/>
              <a:tabLst/>
            </a:pPr>
            <a:r>
              <a:rPr kumimoji="0" lang="en-US" altLang="en-US" sz="1800" b="0" i="0" u="none" strike="noStrike" cap="none" normalizeH="0" baseline="0" dirty="0" smtClean="0">
                <a:ln>
                  <a:noFill/>
                </a:ln>
                <a:solidFill>
                  <a:schemeClr val="tx1"/>
                </a:solidFill>
                <a:effectLst/>
                <a:latin typeface="Arial" panose="020B0604020202020204" pitchFamily="34" charset="0"/>
              </a:rPr>
              <a:t>Identify key details for each incident, including the type of cloud service involved, the nature of the security lapse (e.g., misconfigured storage, insufficient access controls), and the impact of the attack.</a:t>
            </a:r>
          </a:p>
        </p:txBody>
      </p:sp>
      <p:sp>
        <p:nvSpPr>
          <p:cNvPr id="12" name="Rectangle 11"/>
          <p:cNvSpPr/>
          <p:nvPr/>
        </p:nvSpPr>
        <p:spPr>
          <a:xfrm>
            <a:off x="2618175" y="4642594"/>
            <a:ext cx="9344641" cy="1200329"/>
          </a:xfrm>
          <a:prstGeom prst="rect">
            <a:avLst/>
          </a:prstGeom>
        </p:spPr>
        <p:txBody>
          <a:bodyPr wrap="square">
            <a:spAutoFit/>
          </a:bodyPr>
          <a:lstStyle/>
          <a:p>
            <a:pPr marL="285750" lvl="1" indent="-285750">
              <a:lnSpc>
                <a:spcPct val="150000"/>
              </a:lnSpc>
              <a:buFont typeface="Wingdings" panose="05000000000000000000" pitchFamily="2" charset="2"/>
              <a:buChar char="§"/>
            </a:pPr>
            <a:r>
              <a:rPr lang="en-US" sz="1600" b="1" dirty="0" smtClean="0">
                <a:solidFill>
                  <a:srgbClr val="FF0000"/>
                </a:solidFill>
              </a:rPr>
              <a:t>What </a:t>
            </a:r>
            <a:r>
              <a:rPr lang="en-US" sz="1600" b="1" dirty="0">
                <a:solidFill>
                  <a:srgbClr val="FF0000"/>
                </a:solidFill>
              </a:rPr>
              <a:t>went wrong:</a:t>
            </a:r>
            <a:r>
              <a:rPr lang="en-US" sz="1600" dirty="0">
                <a:solidFill>
                  <a:srgbClr val="FF0000"/>
                </a:solidFill>
              </a:rPr>
              <a:t> </a:t>
            </a:r>
            <a:r>
              <a:rPr lang="en-US" sz="1600" dirty="0"/>
              <a:t>Describe the specific security best practices that were neglected.</a:t>
            </a:r>
          </a:p>
          <a:p>
            <a:pPr marL="285750" lvl="1" indent="-285750">
              <a:lnSpc>
                <a:spcPct val="150000"/>
              </a:lnSpc>
              <a:buFont typeface="Wingdings" panose="05000000000000000000" pitchFamily="2" charset="2"/>
              <a:buChar char="§"/>
            </a:pPr>
            <a:r>
              <a:rPr lang="en-US" sz="1600" b="1" dirty="0">
                <a:solidFill>
                  <a:srgbClr val="FF0000"/>
                </a:solidFill>
              </a:rPr>
              <a:t>Impact:</a:t>
            </a:r>
            <a:r>
              <a:rPr lang="en-US" sz="1600" dirty="0">
                <a:solidFill>
                  <a:srgbClr val="FF0000"/>
                </a:solidFill>
              </a:rPr>
              <a:t> </a:t>
            </a:r>
            <a:r>
              <a:rPr lang="en-US" sz="1600" dirty="0"/>
              <a:t>Outline the consequences of the cyberattack on the affected organization.</a:t>
            </a:r>
          </a:p>
          <a:p>
            <a:pPr marL="285750" lvl="1" indent="-285750">
              <a:lnSpc>
                <a:spcPct val="150000"/>
              </a:lnSpc>
              <a:buFont typeface="Wingdings" panose="05000000000000000000" pitchFamily="2" charset="2"/>
              <a:buChar char="§"/>
            </a:pPr>
            <a:r>
              <a:rPr lang="en-US" sz="1600" b="1" dirty="0">
                <a:solidFill>
                  <a:srgbClr val="FF0000"/>
                </a:solidFill>
              </a:rPr>
              <a:t>Lessons Learned:</a:t>
            </a:r>
            <a:r>
              <a:rPr lang="en-US" sz="1600" dirty="0">
                <a:solidFill>
                  <a:srgbClr val="FF0000"/>
                </a:solidFill>
              </a:rPr>
              <a:t> </a:t>
            </a:r>
            <a:r>
              <a:rPr lang="en-US" sz="1600" dirty="0"/>
              <a:t>Explain what could have been done to prevent the incident.</a:t>
            </a:r>
          </a:p>
        </p:txBody>
      </p:sp>
      <p:sp>
        <p:nvSpPr>
          <p:cNvPr id="13" name="Rectangle 12"/>
          <p:cNvSpPr/>
          <p:nvPr/>
        </p:nvSpPr>
        <p:spPr>
          <a:xfrm>
            <a:off x="1993175" y="4215683"/>
            <a:ext cx="7212231" cy="369332"/>
          </a:xfrm>
          <a:prstGeom prst="rect">
            <a:avLst/>
          </a:prstGeom>
        </p:spPr>
        <p:txBody>
          <a:bodyPr wrap="none">
            <a:spAutoFit/>
          </a:bodyPr>
          <a:lstStyle/>
          <a:p>
            <a:r>
              <a:rPr lang="en-US" sz="1800" dirty="0"/>
              <a:t>For each incident, write a short analysis (3–4 sentences) that covers:</a:t>
            </a:r>
            <a:endParaRPr lang="en-US" sz="1800" dirty="0"/>
          </a:p>
        </p:txBody>
      </p:sp>
    </p:spTree>
    <p:extLst>
      <p:ext uri="{BB962C8B-B14F-4D97-AF65-F5344CB8AC3E}">
        <p14:creationId xmlns:p14="http://schemas.microsoft.com/office/powerpoint/2010/main" val="277267698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blip>
          <a:tile tx="0" ty="0" sx="100000" sy="100000" flip="none" algn="tl"/>
        </a:blipFill>
        <a:effectLst/>
      </p:bgPr>
    </p:bg>
    <p:spTree>
      <p:nvGrpSpPr>
        <p:cNvPr id="1" name="Shape 8096"/>
        <p:cNvGrpSpPr/>
        <p:nvPr/>
      </p:nvGrpSpPr>
      <p:grpSpPr>
        <a:xfrm>
          <a:off x="0" y="0"/>
          <a:ext cx="0" cy="0"/>
          <a:chOff x="0" y="0"/>
          <a:chExt cx="0" cy="0"/>
        </a:xfrm>
      </p:grpSpPr>
      <p:pic>
        <p:nvPicPr>
          <p:cNvPr id="8097" name="Google Shape;8097;p67" descr="A picture containing drawing&#10;&#10;Description automatically generated"/>
          <p:cNvPicPr preferRelativeResize="0"/>
          <p:nvPr/>
        </p:nvPicPr>
        <p:blipFill rotWithShape="1">
          <a:blip r:embed="rId4">
            <a:alphaModFix/>
          </a:blip>
          <a:srcRect/>
          <a:stretch/>
        </p:blipFill>
        <p:spPr>
          <a:xfrm>
            <a:off x="0" y="5573088"/>
            <a:ext cx="1417834" cy="1284912"/>
          </a:xfrm>
          <a:prstGeom prst="rect">
            <a:avLst/>
          </a:prstGeom>
          <a:noFill/>
          <a:ln>
            <a:noFill/>
          </a:ln>
        </p:spPr>
      </p:pic>
      <p:sp>
        <p:nvSpPr>
          <p:cNvPr id="8098" name="Google Shape;8098;p67"/>
          <p:cNvSpPr/>
          <p:nvPr/>
        </p:nvSpPr>
        <p:spPr>
          <a:xfrm>
            <a:off x="189068" y="209655"/>
            <a:ext cx="5646653"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3C71"/>
              </a:buClr>
              <a:buSzPts val="3200"/>
              <a:buFont typeface="Arial"/>
              <a:buNone/>
            </a:pPr>
            <a:r>
              <a:rPr lang="en-US" sz="3200" b="1" i="0" u="none" strike="noStrike" cap="none" dirty="0">
                <a:solidFill>
                  <a:srgbClr val="003C71"/>
                </a:solidFill>
                <a:latin typeface="Arial"/>
                <a:ea typeface="Arial"/>
                <a:cs typeface="Arial"/>
                <a:sym typeface="Arial"/>
              </a:rPr>
              <a:t>End of Lecture </a:t>
            </a:r>
            <a:r>
              <a:rPr lang="en-US" sz="3200" b="1" i="0" u="none" strike="noStrike" cap="none" dirty="0" smtClean="0">
                <a:solidFill>
                  <a:srgbClr val="003C71"/>
                </a:solidFill>
                <a:latin typeface="Arial"/>
                <a:ea typeface="Arial"/>
                <a:cs typeface="Arial"/>
                <a:sym typeface="Arial"/>
              </a:rPr>
              <a:t>#10</a:t>
            </a:r>
            <a:endParaRPr sz="3200" b="1" i="0" u="none" strike="noStrike" cap="none" dirty="0">
              <a:solidFill>
                <a:srgbClr val="003C71"/>
              </a:solidFill>
              <a:latin typeface="Arial"/>
              <a:ea typeface="Arial"/>
              <a:cs typeface="Arial"/>
              <a:sym typeface="Arial"/>
            </a:endParaRPr>
          </a:p>
        </p:txBody>
      </p:sp>
      <p:pic>
        <p:nvPicPr>
          <p:cNvPr id="8099" name="Google Shape;8099;p67"/>
          <p:cNvPicPr preferRelativeResize="0"/>
          <p:nvPr/>
        </p:nvPicPr>
        <p:blipFill rotWithShape="1">
          <a:blip r:embed="rId5">
            <a:alphaModFix/>
          </a:blip>
          <a:srcRect/>
          <a:stretch/>
        </p:blipFill>
        <p:spPr>
          <a:xfrm>
            <a:off x="2085996" y="1278110"/>
            <a:ext cx="4933950" cy="8875541"/>
          </a:xfrm>
          <a:prstGeom prst="ellipse">
            <a:avLst/>
          </a:prstGeom>
          <a:noFill/>
          <a:ln>
            <a:noFill/>
          </a:ln>
          <a:effectLst>
            <a:outerShdw dist="35921" dir="2700000" algn="ctr" rotWithShape="0">
              <a:schemeClr val="lt2"/>
            </a:outerShdw>
          </a:effectLst>
        </p:spPr>
      </p:pic>
      <p:sp>
        <p:nvSpPr>
          <p:cNvPr id="8100" name="Google Shape;8100;p67"/>
          <p:cNvSpPr txBox="1"/>
          <p:nvPr/>
        </p:nvSpPr>
        <p:spPr>
          <a:xfrm>
            <a:off x="7019946" y="2847975"/>
            <a:ext cx="3871701" cy="120032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800" b="1">
                <a:solidFill>
                  <a:schemeClr val="dk1"/>
                </a:solidFill>
                <a:latin typeface="Arial"/>
                <a:ea typeface="Arial"/>
                <a:cs typeface="Arial"/>
                <a:sym typeface="Arial"/>
              </a:rPr>
              <a:t>THANK Y☺U</a:t>
            </a:r>
            <a:endParaRPr/>
          </a:p>
          <a:p>
            <a:pPr marL="0" marR="0" lvl="0" indent="0" algn="ctr" rtl="0">
              <a:spcBef>
                <a:spcPts val="0"/>
              </a:spcBef>
              <a:spcAft>
                <a:spcPts val="0"/>
              </a:spcAft>
              <a:buNone/>
            </a:pPr>
            <a:r>
              <a:rPr lang="en-US" sz="2400">
                <a:solidFill>
                  <a:schemeClr val="dk1"/>
                </a:solidFill>
                <a:latin typeface="Arial"/>
                <a:ea typeface="Arial"/>
                <a:cs typeface="Arial"/>
                <a:sym typeface="Arial"/>
              </a:rPr>
              <a:t>- </a:t>
            </a:r>
            <a:r>
              <a:rPr lang="en-US" sz="2000">
                <a:solidFill>
                  <a:schemeClr val="dk1"/>
                </a:solidFill>
                <a:latin typeface="Arial"/>
                <a:ea typeface="Arial"/>
                <a:cs typeface="Arial"/>
                <a:sym typeface="Arial"/>
              </a:rPr>
              <a:t>Dawood Sajjadi</a:t>
            </a:r>
            <a:endParaRPr sz="2400">
              <a:solidFill>
                <a:schemeClr val="dk1"/>
              </a:solidFill>
              <a:latin typeface="Arial"/>
              <a:ea typeface="Arial"/>
              <a:cs typeface="Arial"/>
              <a:sym typeface="Arial"/>
            </a:endParaRPr>
          </a:p>
        </p:txBody>
      </p:sp>
      <p:sp>
        <p:nvSpPr>
          <p:cNvPr id="6" name="Google Shape;8098;p67"/>
          <p:cNvSpPr/>
          <p:nvPr/>
        </p:nvSpPr>
        <p:spPr>
          <a:xfrm>
            <a:off x="6063343" y="209655"/>
            <a:ext cx="6128657" cy="13849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3C71"/>
              </a:buClr>
              <a:buSzPts val="3200"/>
              <a:buFont typeface="Arial"/>
              <a:buNone/>
            </a:pPr>
            <a:r>
              <a:rPr lang="en-US" sz="2800" b="1" i="0" u="none" strike="noStrike" cap="none" dirty="0" smtClean="0">
                <a:solidFill>
                  <a:srgbClr val="FF0000"/>
                </a:solidFill>
                <a:latin typeface="Arial"/>
                <a:ea typeface="Arial"/>
                <a:cs typeface="Arial"/>
                <a:sym typeface="Arial"/>
              </a:rPr>
              <a:t>Next Week, Project Presentation</a:t>
            </a:r>
          </a:p>
          <a:p>
            <a:pPr marL="0" marR="0" lvl="0" indent="0" algn="ctr" rtl="0">
              <a:lnSpc>
                <a:spcPct val="100000"/>
              </a:lnSpc>
              <a:spcBef>
                <a:spcPts val="0"/>
              </a:spcBef>
              <a:spcAft>
                <a:spcPts val="0"/>
              </a:spcAft>
              <a:buClr>
                <a:srgbClr val="003C71"/>
              </a:buClr>
              <a:buSzPts val="3200"/>
              <a:buFont typeface="Arial"/>
              <a:buNone/>
            </a:pPr>
            <a:r>
              <a:rPr lang="en-US" sz="2800" dirty="0" smtClean="0">
                <a:solidFill>
                  <a:srgbClr val="FF0000"/>
                </a:solidFill>
              </a:rPr>
              <a:t>15-20 min Presentation</a:t>
            </a:r>
          </a:p>
          <a:p>
            <a:pPr marL="0" marR="0" lvl="0" indent="0" algn="ctr" rtl="0">
              <a:lnSpc>
                <a:spcPct val="100000"/>
              </a:lnSpc>
              <a:spcBef>
                <a:spcPts val="0"/>
              </a:spcBef>
              <a:spcAft>
                <a:spcPts val="0"/>
              </a:spcAft>
              <a:buClr>
                <a:srgbClr val="003C71"/>
              </a:buClr>
              <a:buSzPts val="3200"/>
              <a:buFont typeface="Arial"/>
              <a:buNone/>
            </a:pPr>
            <a:r>
              <a:rPr lang="en-US" sz="2800" i="0" u="none" strike="noStrike" cap="none" dirty="0" smtClean="0">
                <a:solidFill>
                  <a:srgbClr val="FF0000"/>
                </a:solidFill>
                <a:sym typeface="Arial"/>
              </a:rPr>
              <a:t>5-10 min Q&amp;A</a:t>
            </a:r>
            <a:endParaRPr sz="2800" i="0" u="none" strike="noStrike" cap="none" dirty="0">
              <a:solidFill>
                <a:srgbClr val="FF0000"/>
              </a:solidFill>
              <a:sym typeface="Arial"/>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pic>
        <p:nvPicPr>
          <p:cNvPr id="146" name="Google Shape;146;p10" descr="A picture containing drawing&#10;&#10;Description automatically generated"/>
          <p:cNvPicPr preferRelativeResize="0"/>
          <p:nvPr/>
        </p:nvPicPr>
        <p:blipFill rotWithShape="1">
          <a:blip r:embed="rId3">
            <a:alphaModFix/>
          </a:blip>
          <a:srcRect/>
          <a:stretch/>
        </p:blipFill>
        <p:spPr>
          <a:xfrm>
            <a:off x="0" y="5573088"/>
            <a:ext cx="1417834" cy="1284912"/>
          </a:xfrm>
          <a:prstGeom prst="rect">
            <a:avLst/>
          </a:prstGeom>
          <a:noFill/>
          <a:ln>
            <a:noFill/>
          </a:ln>
        </p:spPr>
      </p:pic>
      <p:pic>
        <p:nvPicPr>
          <p:cNvPr id="2" name="Picture 1"/>
          <p:cNvPicPr>
            <a:picLocks noChangeAspect="1"/>
          </p:cNvPicPr>
          <p:nvPr/>
        </p:nvPicPr>
        <p:blipFill>
          <a:blip r:embed="rId4"/>
          <a:stretch>
            <a:fillRect/>
          </a:stretch>
        </p:blipFill>
        <p:spPr>
          <a:xfrm>
            <a:off x="2989831" y="3695545"/>
            <a:ext cx="8388686" cy="2769849"/>
          </a:xfrm>
          <a:prstGeom prst="rect">
            <a:avLst/>
          </a:prstGeom>
        </p:spPr>
      </p:pic>
      <p:sp>
        <p:nvSpPr>
          <p:cNvPr id="3" name="Rectangle 2"/>
          <p:cNvSpPr/>
          <p:nvPr/>
        </p:nvSpPr>
        <p:spPr>
          <a:xfrm>
            <a:off x="1260297" y="6465394"/>
            <a:ext cx="7976170" cy="276999"/>
          </a:xfrm>
          <a:prstGeom prst="rect">
            <a:avLst/>
          </a:prstGeom>
        </p:spPr>
        <p:txBody>
          <a:bodyPr wrap="square">
            <a:spAutoFit/>
          </a:bodyPr>
          <a:lstStyle/>
          <a:p>
            <a:r>
              <a:rPr lang="en-US" sz="1200" dirty="0">
                <a:hlinkClick r:id="rId5"/>
              </a:rPr>
              <a:t>https://aws.amazon.com/blogs/publicsector/achieving-five-nines-cloud-justice-public-safety</a:t>
            </a:r>
            <a:r>
              <a:rPr lang="en-US" sz="1200" dirty="0" smtClean="0">
                <a:hlinkClick r:id="rId5"/>
              </a:rPr>
              <a:t>/</a:t>
            </a:r>
            <a:r>
              <a:rPr lang="en-US" sz="1200" dirty="0" smtClean="0"/>
              <a:t> </a:t>
            </a:r>
            <a:endParaRPr lang="en-US" sz="1200" dirty="0"/>
          </a:p>
        </p:txBody>
      </p:sp>
      <p:sp>
        <p:nvSpPr>
          <p:cNvPr id="5" name="TextBox 4"/>
          <p:cNvSpPr txBox="1"/>
          <p:nvPr/>
        </p:nvSpPr>
        <p:spPr>
          <a:xfrm>
            <a:off x="1775534" y="4307821"/>
            <a:ext cx="777777" cy="338554"/>
          </a:xfrm>
          <a:prstGeom prst="rect">
            <a:avLst/>
          </a:prstGeom>
          <a:noFill/>
        </p:spPr>
        <p:txBody>
          <a:bodyPr wrap="none" rtlCol="0">
            <a:spAutoFit/>
          </a:bodyPr>
          <a:lstStyle/>
          <a:p>
            <a:r>
              <a:rPr lang="en-US" sz="1600" b="1" dirty="0" smtClean="0">
                <a:solidFill>
                  <a:srgbClr val="C00000"/>
                </a:solidFill>
              </a:rPr>
              <a:t>5 nine</a:t>
            </a:r>
            <a:endParaRPr lang="en-US" sz="1600" b="1" dirty="0">
              <a:solidFill>
                <a:srgbClr val="C00000"/>
              </a:solidFill>
            </a:endParaRPr>
          </a:p>
        </p:txBody>
      </p:sp>
      <p:sp>
        <p:nvSpPr>
          <p:cNvPr id="6" name="Right Arrow 5"/>
          <p:cNvSpPr/>
          <p:nvPr/>
        </p:nvSpPr>
        <p:spPr>
          <a:xfrm>
            <a:off x="2561324" y="4398922"/>
            <a:ext cx="428507" cy="156352"/>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1775534" y="4790406"/>
            <a:ext cx="777777" cy="338554"/>
          </a:xfrm>
          <a:prstGeom prst="rect">
            <a:avLst/>
          </a:prstGeom>
          <a:noFill/>
        </p:spPr>
        <p:txBody>
          <a:bodyPr wrap="none" rtlCol="0">
            <a:spAutoFit/>
          </a:bodyPr>
          <a:lstStyle/>
          <a:p>
            <a:r>
              <a:rPr lang="en-US" sz="1600" b="1" dirty="0" smtClean="0">
                <a:solidFill>
                  <a:srgbClr val="C00000"/>
                </a:solidFill>
              </a:rPr>
              <a:t>4 nine</a:t>
            </a:r>
            <a:endParaRPr lang="en-US" sz="1600" b="1" dirty="0">
              <a:solidFill>
                <a:srgbClr val="C00000"/>
              </a:solidFill>
            </a:endParaRPr>
          </a:p>
        </p:txBody>
      </p:sp>
      <p:sp>
        <p:nvSpPr>
          <p:cNvPr id="9" name="Right Arrow 8"/>
          <p:cNvSpPr/>
          <p:nvPr/>
        </p:nvSpPr>
        <p:spPr>
          <a:xfrm>
            <a:off x="2561324" y="4881507"/>
            <a:ext cx="428507" cy="156352"/>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1775534" y="5272991"/>
            <a:ext cx="777777" cy="338554"/>
          </a:xfrm>
          <a:prstGeom prst="rect">
            <a:avLst/>
          </a:prstGeom>
          <a:noFill/>
        </p:spPr>
        <p:txBody>
          <a:bodyPr wrap="none" rtlCol="0">
            <a:spAutoFit/>
          </a:bodyPr>
          <a:lstStyle/>
          <a:p>
            <a:r>
              <a:rPr lang="en-US" sz="1600" b="1" dirty="0">
                <a:solidFill>
                  <a:srgbClr val="C00000"/>
                </a:solidFill>
              </a:rPr>
              <a:t>3</a:t>
            </a:r>
            <a:r>
              <a:rPr lang="en-US" sz="1600" b="1" dirty="0" smtClean="0">
                <a:solidFill>
                  <a:srgbClr val="C00000"/>
                </a:solidFill>
              </a:rPr>
              <a:t> nine</a:t>
            </a:r>
            <a:endParaRPr lang="en-US" sz="1600" b="1" dirty="0">
              <a:solidFill>
                <a:srgbClr val="C00000"/>
              </a:solidFill>
            </a:endParaRPr>
          </a:p>
        </p:txBody>
      </p:sp>
      <p:sp>
        <p:nvSpPr>
          <p:cNvPr id="11" name="Right Arrow 10"/>
          <p:cNvSpPr/>
          <p:nvPr/>
        </p:nvSpPr>
        <p:spPr>
          <a:xfrm>
            <a:off x="2561324" y="5364092"/>
            <a:ext cx="428507" cy="156352"/>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1775534" y="5987100"/>
            <a:ext cx="777777" cy="338554"/>
          </a:xfrm>
          <a:prstGeom prst="rect">
            <a:avLst/>
          </a:prstGeom>
          <a:noFill/>
        </p:spPr>
        <p:txBody>
          <a:bodyPr wrap="none" rtlCol="0">
            <a:spAutoFit/>
          </a:bodyPr>
          <a:lstStyle/>
          <a:p>
            <a:r>
              <a:rPr lang="en-US" sz="1600" b="1" dirty="0" smtClean="0">
                <a:solidFill>
                  <a:srgbClr val="C00000"/>
                </a:solidFill>
              </a:rPr>
              <a:t>2 nine</a:t>
            </a:r>
            <a:endParaRPr lang="en-US" sz="1600" b="1" dirty="0">
              <a:solidFill>
                <a:srgbClr val="C00000"/>
              </a:solidFill>
            </a:endParaRPr>
          </a:p>
        </p:txBody>
      </p:sp>
      <p:sp>
        <p:nvSpPr>
          <p:cNvPr id="13" name="Right Arrow 12"/>
          <p:cNvSpPr/>
          <p:nvPr/>
        </p:nvSpPr>
        <p:spPr>
          <a:xfrm>
            <a:off x="2561324" y="6078201"/>
            <a:ext cx="428507" cy="156352"/>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a:off x="3195263" y="4307821"/>
            <a:ext cx="7972746" cy="247453"/>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p:cNvSpPr/>
          <p:nvPr/>
        </p:nvSpPr>
        <p:spPr>
          <a:xfrm>
            <a:off x="3195263" y="4833016"/>
            <a:ext cx="7972746" cy="247453"/>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5"/>
          <p:cNvSpPr/>
          <p:nvPr/>
        </p:nvSpPr>
        <p:spPr>
          <a:xfrm>
            <a:off x="3195263" y="5317974"/>
            <a:ext cx="7972746" cy="247453"/>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p:cNvSpPr/>
          <p:nvPr/>
        </p:nvSpPr>
        <p:spPr>
          <a:xfrm>
            <a:off x="3200634" y="6045702"/>
            <a:ext cx="7972746" cy="247453"/>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Google Shape;147;p10"/>
          <p:cNvSpPr/>
          <p:nvPr/>
        </p:nvSpPr>
        <p:spPr>
          <a:xfrm>
            <a:off x="190199" y="97116"/>
            <a:ext cx="6539373" cy="58473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3C71"/>
              </a:buClr>
              <a:buSzPts val="3200"/>
              <a:buFont typeface="Arial"/>
              <a:buNone/>
            </a:pPr>
            <a:r>
              <a:rPr lang="en-US" sz="3200" b="1" i="0" u="none" strike="noStrike" cap="none" dirty="0" smtClean="0">
                <a:solidFill>
                  <a:srgbClr val="003C71"/>
                </a:solidFill>
                <a:latin typeface="Arial"/>
                <a:ea typeface="Arial"/>
                <a:cs typeface="Arial"/>
                <a:sym typeface="Arial"/>
              </a:rPr>
              <a:t>Five-Nine SLA (99.999%)</a:t>
            </a:r>
            <a:endParaRPr sz="3200" b="1" i="0" u="none" strike="noStrike" cap="none" dirty="0">
              <a:solidFill>
                <a:srgbClr val="003C71"/>
              </a:solidFill>
              <a:latin typeface="Arial"/>
              <a:ea typeface="Arial"/>
              <a:cs typeface="Arial"/>
              <a:sym typeface="Arial"/>
            </a:endParaRPr>
          </a:p>
        </p:txBody>
      </p:sp>
      <p:sp>
        <p:nvSpPr>
          <p:cNvPr id="20" name="Rectangle 19"/>
          <p:cNvSpPr/>
          <p:nvPr/>
        </p:nvSpPr>
        <p:spPr>
          <a:xfrm>
            <a:off x="190199" y="986350"/>
            <a:ext cx="3296095" cy="307777"/>
          </a:xfrm>
          <a:prstGeom prst="rect">
            <a:avLst/>
          </a:prstGeom>
        </p:spPr>
        <p:txBody>
          <a:bodyPr wrap="none">
            <a:spAutoFit/>
          </a:bodyPr>
          <a:lstStyle/>
          <a:p>
            <a:r>
              <a:rPr lang="en-US" b="1" dirty="0">
                <a:solidFill>
                  <a:srgbClr val="0070C0"/>
                </a:solidFill>
              </a:rPr>
              <a:t>MTBF (Mean Time Between Failures)</a:t>
            </a:r>
          </a:p>
        </p:txBody>
      </p:sp>
      <p:sp>
        <p:nvSpPr>
          <p:cNvPr id="21" name="Rectangle 1"/>
          <p:cNvSpPr>
            <a:spLocks noChangeArrowheads="1"/>
          </p:cNvSpPr>
          <p:nvPr/>
        </p:nvSpPr>
        <p:spPr bwMode="auto">
          <a:xfrm>
            <a:off x="339047" y="1258840"/>
            <a:ext cx="6626832"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ü"/>
              <a:tabLst/>
            </a:pPr>
            <a:r>
              <a:rPr kumimoji="0" lang="en-US" altLang="en-US" b="0" i="0" u="none" strike="noStrike" cap="none" normalizeH="0" baseline="0" dirty="0" smtClean="0">
                <a:ln>
                  <a:noFill/>
                </a:ln>
                <a:solidFill>
                  <a:srgbClr val="002060"/>
                </a:solidFill>
                <a:effectLst/>
                <a:latin typeface="Arial" panose="020B0604020202020204" pitchFamily="34" charset="0"/>
              </a:rPr>
              <a:t>The </a:t>
            </a:r>
            <a:r>
              <a:rPr kumimoji="0" lang="en-US" altLang="en-US" b="1" i="0" u="none" strike="noStrike" cap="none" normalizeH="0" baseline="0" dirty="0" smtClean="0">
                <a:ln>
                  <a:noFill/>
                </a:ln>
                <a:solidFill>
                  <a:srgbClr val="002060"/>
                </a:solidFill>
                <a:effectLst/>
                <a:latin typeface="Arial" panose="020B0604020202020204" pitchFamily="34" charset="0"/>
              </a:rPr>
              <a:t>average time a system runs before experiencing a failure</a:t>
            </a:r>
            <a:r>
              <a:rPr kumimoji="0" lang="en-US" altLang="en-US" b="0" i="0" u="none" strike="noStrike" cap="none" normalizeH="0" baseline="0" dirty="0" smtClean="0">
                <a:ln>
                  <a:noFill/>
                </a:ln>
                <a:solidFill>
                  <a:srgbClr val="002060"/>
                </a:solidFill>
                <a:effectLst/>
                <a:latin typeface="Arial" panose="020B0604020202020204" pitchFamily="34" charset="0"/>
              </a:rPr>
              <a:t>. </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ü"/>
              <a:tabLst/>
            </a:pPr>
            <a:r>
              <a:rPr kumimoji="0" lang="en-US" altLang="en-US" b="0" i="0" u="none" strike="noStrike" cap="none" normalizeH="0" baseline="0" dirty="0" smtClean="0">
                <a:ln>
                  <a:noFill/>
                </a:ln>
                <a:solidFill>
                  <a:srgbClr val="002060"/>
                </a:solidFill>
                <a:effectLst/>
                <a:latin typeface="Arial" panose="020B0604020202020204" pitchFamily="34" charset="0"/>
              </a:rPr>
              <a:t>A higher MTBF means </a:t>
            </a:r>
            <a:r>
              <a:rPr kumimoji="0" lang="en-US" altLang="en-US" b="1" i="0" u="none" strike="noStrike" cap="none" normalizeH="0" baseline="0" dirty="0" smtClean="0">
                <a:ln>
                  <a:noFill/>
                </a:ln>
                <a:solidFill>
                  <a:srgbClr val="002060"/>
                </a:solidFill>
                <a:effectLst/>
                <a:latin typeface="Arial" panose="020B0604020202020204" pitchFamily="34" charset="0"/>
              </a:rPr>
              <a:t>fewer failures</a:t>
            </a:r>
            <a:r>
              <a:rPr kumimoji="0" lang="en-US" altLang="en-US" b="0" i="0" u="none" strike="noStrike" cap="none" normalizeH="0" baseline="0" dirty="0" smtClean="0">
                <a:ln>
                  <a:noFill/>
                </a:ln>
                <a:solidFill>
                  <a:srgbClr val="002060"/>
                </a:solidFill>
                <a:effectLst/>
                <a:latin typeface="Arial" panose="020B0604020202020204" pitchFamily="34" charset="0"/>
              </a:rPr>
              <a:t>, increasing overall uptime. </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ü"/>
              <a:tabLst/>
            </a:pPr>
            <a:r>
              <a:rPr kumimoji="0" lang="en-US" altLang="en-US" b="0" i="0" u="none" strike="noStrike" cap="none" normalizeH="0" baseline="0" dirty="0" smtClean="0">
                <a:ln>
                  <a:noFill/>
                </a:ln>
                <a:solidFill>
                  <a:srgbClr val="002060"/>
                </a:solidFill>
                <a:effectLst/>
                <a:latin typeface="Arial" panose="020B0604020202020204" pitchFamily="34" charset="0"/>
              </a:rPr>
              <a:t>Example: If a server has an </a:t>
            </a:r>
            <a:r>
              <a:rPr kumimoji="0" lang="en-US" altLang="en-US" b="1" i="0" u="none" strike="noStrike" cap="none" normalizeH="0" baseline="0" dirty="0" smtClean="0">
                <a:ln>
                  <a:noFill/>
                </a:ln>
                <a:solidFill>
                  <a:srgbClr val="002060"/>
                </a:solidFill>
                <a:effectLst/>
                <a:latin typeface="Arial" panose="020B0604020202020204" pitchFamily="34" charset="0"/>
              </a:rPr>
              <a:t>MTBF of 200,000 hours</a:t>
            </a:r>
            <a:r>
              <a:rPr kumimoji="0" lang="en-US" altLang="en-US" b="0" i="0" u="none" strike="noStrike" cap="none" normalizeH="0" baseline="0" dirty="0" smtClean="0">
                <a:ln>
                  <a:noFill/>
                </a:ln>
                <a:solidFill>
                  <a:srgbClr val="002060"/>
                </a:solidFill>
                <a:effectLst/>
                <a:latin typeface="Arial" panose="020B0604020202020204" pitchFamily="34" charset="0"/>
              </a:rPr>
              <a:t>, it fails less frequently. </a:t>
            </a:r>
          </a:p>
        </p:txBody>
      </p:sp>
      <p:sp>
        <p:nvSpPr>
          <p:cNvPr id="23" name="Rectangle 22"/>
          <p:cNvSpPr/>
          <p:nvPr/>
        </p:nvSpPr>
        <p:spPr>
          <a:xfrm>
            <a:off x="195519" y="2083753"/>
            <a:ext cx="2749471" cy="307777"/>
          </a:xfrm>
          <a:prstGeom prst="rect">
            <a:avLst/>
          </a:prstGeom>
        </p:spPr>
        <p:txBody>
          <a:bodyPr wrap="none">
            <a:spAutoFit/>
          </a:bodyPr>
          <a:lstStyle/>
          <a:p>
            <a:r>
              <a:rPr lang="en-US" b="1" dirty="0" smtClean="0">
                <a:solidFill>
                  <a:srgbClr val="0070C0"/>
                </a:solidFill>
              </a:rPr>
              <a:t>MTTR </a:t>
            </a:r>
            <a:r>
              <a:rPr lang="en-US" b="1" dirty="0">
                <a:solidFill>
                  <a:srgbClr val="0070C0"/>
                </a:solidFill>
              </a:rPr>
              <a:t>(Mean Time </a:t>
            </a:r>
            <a:r>
              <a:rPr lang="en-US" b="1" dirty="0" smtClean="0">
                <a:solidFill>
                  <a:srgbClr val="0070C0"/>
                </a:solidFill>
              </a:rPr>
              <a:t>To Repair)</a:t>
            </a:r>
            <a:endParaRPr lang="en-US" b="1" dirty="0">
              <a:solidFill>
                <a:srgbClr val="0070C0"/>
              </a:solidFill>
            </a:endParaRPr>
          </a:p>
        </p:txBody>
      </p:sp>
      <p:sp>
        <p:nvSpPr>
          <p:cNvPr id="22" name="Rectangle 2"/>
          <p:cNvSpPr>
            <a:spLocks noChangeArrowheads="1"/>
          </p:cNvSpPr>
          <p:nvPr/>
        </p:nvSpPr>
        <p:spPr bwMode="auto">
          <a:xfrm>
            <a:off x="339047" y="2374482"/>
            <a:ext cx="8568647"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ü"/>
              <a:tabLst/>
            </a:pPr>
            <a:r>
              <a:rPr kumimoji="0" lang="en-US" altLang="en-US" b="0" i="0" u="none" strike="noStrike" cap="none" normalizeH="0" baseline="0" dirty="0" smtClean="0">
                <a:ln>
                  <a:noFill/>
                </a:ln>
                <a:solidFill>
                  <a:srgbClr val="002060"/>
                </a:solidFill>
                <a:effectLst/>
                <a:latin typeface="Arial" panose="020B0604020202020204" pitchFamily="34" charset="0"/>
              </a:rPr>
              <a:t>The </a:t>
            </a:r>
            <a:r>
              <a:rPr kumimoji="0" lang="en-US" altLang="en-US" b="1" i="0" u="none" strike="noStrike" cap="none" normalizeH="0" baseline="0" dirty="0" smtClean="0">
                <a:ln>
                  <a:noFill/>
                </a:ln>
                <a:solidFill>
                  <a:srgbClr val="002060"/>
                </a:solidFill>
                <a:effectLst/>
                <a:latin typeface="Arial" panose="020B0604020202020204" pitchFamily="34" charset="0"/>
              </a:rPr>
              <a:t>average time taken to repair and restore service after a failure</a:t>
            </a:r>
            <a:r>
              <a:rPr kumimoji="0" lang="en-US" altLang="en-US" b="0" i="0" u="none" strike="noStrike" cap="none" normalizeH="0" baseline="0" dirty="0" smtClean="0">
                <a:ln>
                  <a:noFill/>
                </a:ln>
                <a:solidFill>
                  <a:srgbClr val="002060"/>
                </a:solidFill>
                <a:effectLst/>
                <a:latin typeface="Arial" panose="020B0604020202020204" pitchFamily="34" charset="0"/>
              </a:rPr>
              <a:t>. </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ü"/>
              <a:tabLst/>
            </a:pPr>
            <a:r>
              <a:rPr kumimoji="0" lang="en-US" altLang="en-US" b="0" i="0" u="none" strike="noStrike" cap="none" normalizeH="0" baseline="0" dirty="0" smtClean="0">
                <a:ln>
                  <a:noFill/>
                </a:ln>
                <a:solidFill>
                  <a:srgbClr val="002060"/>
                </a:solidFill>
                <a:effectLst/>
                <a:latin typeface="Arial" panose="020B0604020202020204" pitchFamily="34" charset="0"/>
              </a:rPr>
              <a:t>A lower MTTR </a:t>
            </a:r>
            <a:r>
              <a:rPr kumimoji="0" lang="en-US" altLang="en-US" b="1" i="0" u="none" strike="noStrike" cap="none" normalizeH="0" baseline="0" dirty="0" smtClean="0">
                <a:ln>
                  <a:noFill/>
                </a:ln>
                <a:solidFill>
                  <a:srgbClr val="002060"/>
                </a:solidFill>
                <a:effectLst/>
                <a:latin typeface="Arial" panose="020B0604020202020204" pitchFamily="34" charset="0"/>
              </a:rPr>
              <a:t>reduces downtime</a:t>
            </a:r>
            <a:r>
              <a:rPr kumimoji="0" lang="en-US" altLang="en-US" b="0" i="0" u="none" strike="noStrike" cap="none" normalizeH="0" baseline="0" dirty="0" smtClean="0">
                <a:ln>
                  <a:noFill/>
                </a:ln>
                <a:solidFill>
                  <a:srgbClr val="002060"/>
                </a:solidFill>
                <a:effectLst/>
                <a:latin typeface="Arial" panose="020B0604020202020204" pitchFamily="34" charset="0"/>
              </a:rPr>
              <a:t>, improving availability. </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ü"/>
              <a:tabLst/>
            </a:pPr>
            <a:r>
              <a:rPr kumimoji="0" lang="en-US" altLang="en-US" b="0" i="0" u="none" strike="noStrike" cap="none" normalizeH="0" baseline="0" dirty="0" smtClean="0">
                <a:ln>
                  <a:noFill/>
                </a:ln>
                <a:solidFill>
                  <a:srgbClr val="002060"/>
                </a:solidFill>
                <a:effectLst/>
                <a:latin typeface="Arial" panose="020B0604020202020204" pitchFamily="34" charset="0"/>
              </a:rPr>
              <a:t>Example: If an incident occurs and the service is restored in </a:t>
            </a:r>
            <a:r>
              <a:rPr kumimoji="0" lang="en-US" altLang="en-US" b="1" i="0" u="none" strike="noStrike" cap="none" normalizeH="0" baseline="0" dirty="0" smtClean="0">
                <a:ln>
                  <a:noFill/>
                </a:ln>
                <a:solidFill>
                  <a:srgbClr val="002060"/>
                </a:solidFill>
                <a:effectLst/>
                <a:latin typeface="Arial" panose="020B0604020202020204" pitchFamily="34" charset="0"/>
              </a:rPr>
              <a:t>5 minutes</a:t>
            </a:r>
            <a:r>
              <a:rPr kumimoji="0" lang="en-US" altLang="en-US" b="0" i="0" u="none" strike="noStrike" cap="none" normalizeH="0" baseline="0" dirty="0" smtClean="0">
                <a:ln>
                  <a:noFill/>
                </a:ln>
                <a:solidFill>
                  <a:srgbClr val="002060"/>
                </a:solidFill>
                <a:effectLst/>
                <a:latin typeface="Arial" panose="020B0604020202020204" pitchFamily="34" charset="0"/>
              </a:rPr>
              <a:t>, it helps maintain high uptime. </a:t>
            </a:r>
          </a:p>
        </p:txBody>
      </p:sp>
      <p:pic>
        <p:nvPicPr>
          <p:cNvPr id="24" name="Picture 23"/>
          <p:cNvPicPr>
            <a:picLocks noChangeAspect="1"/>
          </p:cNvPicPr>
          <p:nvPr/>
        </p:nvPicPr>
        <p:blipFill>
          <a:blip r:embed="rId6"/>
          <a:stretch>
            <a:fillRect/>
          </a:stretch>
        </p:blipFill>
        <p:spPr>
          <a:xfrm>
            <a:off x="7352195" y="850774"/>
            <a:ext cx="4197358" cy="711771"/>
          </a:xfrm>
          <a:prstGeom prst="rect">
            <a:avLst/>
          </a:prstGeom>
        </p:spPr>
      </p:pic>
      <p:sp>
        <p:nvSpPr>
          <p:cNvPr id="25" name="Rectangle 24"/>
          <p:cNvSpPr/>
          <p:nvPr/>
        </p:nvSpPr>
        <p:spPr>
          <a:xfrm>
            <a:off x="7265652" y="1668249"/>
            <a:ext cx="4806483" cy="584775"/>
          </a:xfrm>
          <a:prstGeom prst="rect">
            <a:avLst/>
          </a:prstGeom>
        </p:spPr>
        <p:txBody>
          <a:bodyPr wrap="square">
            <a:spAutoFit/>
          </a:bodyPr>
          <a:lstStyle/>
          <a:p>
            <a:r>
              <a:rPr lang="en-US" sz="1600" b="1" dirty="0">
                <a:solidFill>
                  <a:srgbClr val="7030A0"/>
                </a:solidFill>
              </a:rPr>
              <a:t>Higher MTBF </a:t>
            </a:r>
            <a:r>
              <a:rPr lang="en-US" sz="1600" dirty="0">
                <a:solidFill>
                  <a:srgbClr val="7030A0"/>
                </a:solidFill>
              </a:rPr>
              <a:t>→ Fewer failures → </a:t>
            </a:r>
            <a:r>
              <a:rPr lang="en-US" sz="1600" dirty="0">
                <a:solidFill>
                  <a:srgbClr val="00B050"/>
                </a:solidFill>
              </a:rPr>
              <a:t>Better </a:t>
            </a:r>
            <a:r>
              <a:rPr lang="en-US" sz="1600" dirty="0" smtClean="0">
                <a:solidFill>
                  <a:srgbClr val="00B050"/>
                </a:solidFill>
              </a:rPr>
              <a:t>uptime</a:t>
            </a:r>
          </a:p>
          <a:p>
            <a:r>
              <a:rPr lang="en-US" sz="1600" b="1" dirty="0" smtClean="0">
                <a:solidFill>
                  <a:srgbClr val="7030A0"/>
                </a:solidFill>
              </a:rPr>
              <a:t>Lower </a:t>
            </a:r>
            <a:r>
              <a:rPr lang="en-US" sz="1600" b="1" dirty="0">
                <a:solidFill>
                  <a:srgbClr val="7030A0"/>
                </a:solidFill>
              </a:rPr>
              <a:t>MTTR </a:t>
            </a:r>
            <a:r>
              <a:rPr lang="en-US" sz="1600" dirty="0">
                <a:solidFill>
                  <a:srgbClr val="7030A0"/>
                </a:solidFill>
              </a:rPr>
              <a:t>→ Faster recovery → </a:t>
            </a:r>
            <a:r>
              <a:rPr lang="en-US" sz="1600" dirty="0">
                <a:solidFill>
                  <a:srgbClr val="00B050"/>
                </a:solidFill>
              </a:rPr>
              <a:t>Better uptime</a:t>
            </a:r>
          </a:p>
        </p:txBody>
      </p:sp>
      <p:sp>
        <p:nvSpPr>
          <p:cNvPr id="26" name="Rectangle 25"/>
          <p:cNvSpPr/>
          <p:nvPr/>
        </p:nvSpPr>
        <p:spPr>
          <a:xfrm>
            <a:off x="10371880" y="97096"/>
            <a:ext cx="1618592" cy="584775"/>
          </a:xfrm>
          <a:prstGeom prst="rect">
            <a:avLst/>
          </a:prstGeom>
          <a:ln>
            <a:solidFill>
              <a:srgbClr val="FF0000"/>
            </a:solidFill>
          </a:ln>
        </p:spPr>
        <p:txBody>
          <a:bodyPr wrap="square">
            <a:spAutoFit/>
          </a:bodyPr>
          <a:lstStyle/>
          <a:p>
            <a:r>
              <a:rPr lang="en-US" sz="3200" b="1" dirty="0" smtClean="0">
                <a:solidFill>
                  <a:srgbClr val="FF0000"/>
                </a:solidFill>
                <a:latin typeface="Arial" panose="020B0604020202020204" pitchFamily="34" charset="0"/>
              </a:rPr>
              <a:t>RECAP</a:t>
            </a:r>
            <a:endParaRPr lang="en-US" sz="3200" dirty="0"/>
          </a:p>
        </p:txBody>
      </p:sp>
    </p:spTree>
    <p:extLst>
      <p:ext uri="{BB962C8B-B14F-4D97-AF65-F5344CB8AC3E}">
        <p14:creationId xmlns:p14="http://schemas.microsoft.com/office/powerpoint/2010/main" val="178758587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pic>
        <p:nvPicPr>
          <p:cNvPr id="146" name="Google Shape;146;p10" descr="A picture containing drawing&#10;&#10;Description automatically generated"/>
          <p:cNvPicPr preferRelativeResize="0"/>
          <p:nvPr/>
        </p:nvPicPr>
        <p:blipFill rotWithShape="1">
          <a:blip r:embed="rId3">
            <a:alphaModFix/>
          </a:blip>
          <a:srcRect/>
          <a:stretch/>
        </p:blipFill>
        <p:spPr>
          <a:xfrm>
            <a:off x="0" y="5573088"/>
            <a:ext cx="1417834" cy="1284912"/>
          </a:xfrm>
          <a:prstGeom prst="rect">
            <a:avLst/>
          </a:prstGeom>
          <a:noFill/>
          <a:ln>
            <a:noFill/>
          </a:ln>
        </p:spPr>
      </p:pic>
      <p:sp>
        <p:nvSpPr>
          <p:cNvPr id="6" name="Google Shape;147;p10"/>
          <p:cNvSpPr/>
          <p:nvPr/>
        </p:nvSpPr>
        <p:spPr>
          <a:xfrm>
            <a:off x="190199" y="97116"/>
            <a:ext cx="8830511" cy="58473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3C71"/>
              </a:buClr>
              <a:buSzPts val="3200"/>
              <a:buFont typeface="Arial"/>
              <a:buNone/>
            </a:pPr>
            <a:r>
              <a:rPr lang="en-US" sz="3200" b="1" dirty="0" smtClean="0">
                <a:solidFill>
                  <a:srgbClr val="003C71"/>
                </a:solidFill>
              </a:rPr>
              <a:t>Backup Strategies</a:t>
            </a:r>
            <a:endParaRPr sz="3200" b="1" i="0" u="none" strike="noStrike" cap="none" dirty="0">
              <a:solidFill>
                <a:srgbClr val="003C71"/>
              </a:solidFill>
              <a:latin typeface="Arial"/>
              <a:ea typeface="Arial"/>
              <a:cs typeface="Arial"/>
              <a:sym typeface="Arial"/>
            </a:endParaRPr>
          </a:p>
        </p:txBody>
      </p:sp>
      <p:sp>
        <p:nvSpPr>
          <p:cNvPr id="7" name="Google Shape;147;p10"/>
          <p:cNvSpPr/>
          <p:nvPr/>
        </p:nvSpPr>
        <p:spPr>
          <a:xfrm>
            <a:off x="190199" y="865546"/>
            <a:ext cx="3708701"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3C71"/>
              </a:buClr>
              <a:buSzPts val="3200"/>
              <a:buFont typeface="Arial"/>
              <a:buNone/>
            </a:pPr>
            <a:r>
              <a:rPr lang="en-US" sz="2400" b="1" dirty="0" smtClean="0">
                <a:solidFill>
                  <a:schemeClr val="tx1"/>
                </a:solidFill>
              </a:rPr>
              <a:t>3-2-1 Backup Rule</a:t>
            </a:r>
            <a:endParaRPr sz="2400" b="1" i="0" u="none" strike="noStrike" cap="none" dirty="0">
              <a:solidFill>
                <a:schemeClr val="tx1"/>
              </a:solidFill>
              <a:sym typeface="Arial"/>
            </a:endParaRPr>
          </a:p>
        </p:txBody>
      </p:sp>
      <p:grpSp>
        <p:nvGrpSpPr>
          <p:cNvPr id="9" name="Group 8"/>
          <p:cNvGrpSpPr/>
          <p:nvPr/>
        </p:nvGrpSpPr>
        <p:grpSpPr>
          <a:xfrm>
            <a:off x="6567948" y="1605444"/>
            <a:ext cx="5538862" cy="4343072"/>
            <a:chOff x="6350000" y="1075551"/>
            <a:chExt cx="5715000" cy="4610100"/>
          </a:xfrm>
        </p:grpSpPr>
        <p:pic>
          <p:nvPicPr>
            <p:cNvPr id="5" name="Picture 4"/>
            <p:cNvPicPr>
              <a:picLocks noChangeAspect="1"/>
            </p:cNvPicPr>
            <p:nvPr/>
          </p:nvPicPr>
          <p:blipFill>
            <a:blip r:embed="rId4"/>
            <a:stretch>
              <a:fillRect/>
            </a:stretch>
          </p:blipFill>
          <p:spPr>
            <a:xfrm>
              <a:off x="6350000" y="1075551"/>
              <a:ext cx="5715000" cy="4610100"/>
            </a:xfrm>
            <a:prstGeom prst="rect">
              <a:avLst/>
            </a:prstGeom>
          </p:spPr>
        </p:pic>
        <p:sp>
          <p:nvSpPr>
            <p:cNvPr id="8" name="Rectangle 7"/>
            <p:cNvSpPr/>
            <p:nvPr/>
          </p:nvSpPr>
          <p:spPr>
            <a:xfrm>
              <a:off x="10147300" y="5143500"/>
              <a:ext cx="1917700" cy="5421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p:cNvPicPr>
            <a:picLocks noChangeAspect="1"/>
          </p:cNvPicPr>
          <p:nvPr/>
        </p:nvPicPr>
        <p:blipFill rotWithShape="1">
          <a:blip r:embed="rId5"/>
          <a:srcRect r="3227"/>
          <a:stretch/>
        </p:blipFill>
        <p:spPr>
          <a:xfrm>
            <a:off x="121373" y="1605444"/>
            <a:ext cx="6154824" cy="3694143"/>
          </a:xfrm>
          <a:prstGeom prst="rect">
            <a:avLst/>
          </a:prstGeom>
        </p:spPr>
      </p:pic>
      <p:sp>
        <p:nvSpPr>
          <p:cNvPr id="10" name="Rectangle 9"/>
          <p:cNvSpPr/>
          <p:nvPr/>
        </p:nvSpPr>
        <p:spPr>
          <a:xfrm>
            <a:off x="10371880" y="97096"/>
            <a:ext cx="1618592" cy="584775"/>
          </a:xfrm>
          <a:prstGeom prst="rect">
            <a:avLst/>
          </a:prstGeom>
          <a:ln>
            <a:solidFill>
              <a:srgbClr val="FF0000"/>
            </a:solidFill>
          </a:ln>
        </p:spPr>
        <p:txBody>
          <a:bodyPr wrap="square">
            <a:spAutoFit/>
          </a:bodyPr>
          <a:lstStyle/>
          <a:p>
            <a:r>
              <a:rPr lang="en-US" sz="3200" b="1" dirty="0" smtClean="0">
                <a:solidFill>
                  <a:srgbClr val="FF0000"/>
                </a:solidFill>
                <a:latin typeface="Arial" panose="020B0604020202020204" pitchFamily="34" charset="0"/>
              </a:rPr>
              <a:t>RECAP</a:t>
            </a:r>
            <a:endParaRPr lang="en-US" sz="3200" dirty="0"/>
          </a:p>
        </p:txBody>
      </p:sp>
    </p:spTree>
    <p:extLst>
      <p:ext uri="{BB962C8B-B14F-4D97-AF65-F5344CB8AC3E}">
        <p14:creationId xmlns:p14="http://schemas.microsoft.com/office/powerpoint/2010/main" val="180550627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pic>
        <p:nvPicPr>
          <p:cNvPr id="146" name="Google Shape;146;p10" descr="A picture containing drawing&#10;&#10;Description automatically generated"/>
          <p:cNvPicPr preferRelativeResize="0"/>
          <p:nvPr/>
        </p:nvPicPr>
        <p:blipFill rotWithShape="1">
          <a:blip r:embed="rId3">
            <a:alphaModFix/>
          </a:blip>
          <a:srcRect/>
          <a:stretch/>
        </p:blipFill>
        <p:spPr>
          <a:xfrm>
            <a:off x="0" y="5573088"/>
            <a:ext cx="1417834" cy="1284912"/>
          </a:xfrm>
          <a:prstGeom prst="rect">
            <a:avLst/>
          </a:prstGeom>
          <a:noFill/>
          <a:ln>
            <a:noFill/>
          </a:ln>
        </p:spPr>
      </p:pic>
      <p:sp>
        <p:nvSpPr>
          <p:cNvPr id="3" name="Rectangle 2"/>
          <p:cNvSpPr/>
          <p:nvPr/>
        </p:nvSpPr>
        <p:spPr>
          <a:xfrm>
            <a:off x="1417834" y="6449825"/>
            <a:ext cx="5867312" cy="307777"/>
          </a:xfrm>
          <a:prstGeom prst="rect">
            <a:avLst/>
          </a:prstGeom>
        </p:spPr>
        <p:txBody>
          <a:bodyPr wrap="none">
            <a:spAutoFit/>
          </a:bodyPr>
          <a:lstStyle/>
          <a:p>
            <a:r>
              <a:rPr lang="en-US" dirty="0">
                <a:hlinkClick r:id="rId4"/>
              </a:rPr>
              <a:t>https://people.duke.edu/~</a:t>
            </a:r>
            <a:r>
              <a:rPr lang="en-US" dirty="0" smtClean="0">
                <a:hlinkClick r:id="rId4"/>
              </a:rPr>
              <a:t>tkb13/courses/ece566-2020fa/slides/09-ha.pdf</a:t>
            </a:r>
            <a:r>
              <a:rPr lang="en-US" dirty="0" smtClean="0"/>
              <a:t> </a:t>
            </a:r>
            <a:endParaRPr lang="en-US" dirty="0"/>
          </a:p>
        </p:txBody>
      </p:sp>
      <p:pic>
        <p:nvPicPr>
          <p:cNvPr id="2" name="Picture 1"/>
          <p:cNvPicPr>
            <a:picLocks noChangeAspect="1"/>
          </p:cNvPicPr>
          <p:nvPr/>
        </p:nvPicPr>
        <p:blipFill>
          <a:blip r:embed="rId5"/>
          <a:stretch>
            <a:fillRect/>
          </a:stretch>
        </p:blipFill>
        <p:spPr>
          <a:xfrm>
            <a:off x="1803917" y="924397"/>
            <a:ext cx="8440328" cy="5087060"/>
          </a:xfrm>
          <a:prstGeom prst="rect">
            <a:avLst/>
          </a:prstGeom>
        </p:spPr>
      </p:pic>
      <p:sp>
        <p:nvSpPr>
          <p:cNvPr id="5" name="Google Shape;147;p10"/>
          <p:cNvSpPr/>
          <p:nvPr/>
        </p:nvSpPr>
        <p:spPr>
          <a:xfrm>
            <a:off x="190199" y="97116"/>
            <a:ext cx="8830511" cy="58473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3C71"/>
              </a:buClr>
              <a:buSzPts val="3200"/>
              <a:buFont typeface="Arial"/>
              <a:buNone/>
            </a:pPr>
            <a:r>
              <a:rPr lang="en-US" sz="3200" b="1" dirty="0" smtClean="0">
                <a:solidFill>
                  <a:srgbClr val="003C71"/>
                </a:solidFill>
              </a:rPr>
              <a:t>Complete </a:t>
            </a:r>
            <a:r>
              <a:rPr lang="en-US" sz="3200" b="1" i="0" u="none" strike="noStrike" cap="none" dirty="0" smtClean="0">
                <a:solidFill>
                  <a:srgbClr val="003C71"/>
                </a:solidFill>
                <a:latin typeface="Arial"/>
                <a:ea typeface="Arial"/>
                <a:cs typeface="Arial"/>
                <a:sym typeface="Arial"/>
              </a:rPr>
              <a:t>Redundancy</a:t>
            </a:r>
            <a:endParaRPr sz="3200" b="1" i="0" u="none" strike="noStrike" cap="none" dirty="0">
              <a:solidFill>
                <a:srgbClr val="003C71"/>
              </a:solidFill>
              <a:latin typeface="Arial"/>
              <a:ea typeface="Arial"/>
              <a:cs typeface="Arial"/>
              <a:sym typeface="Arial"/>
            </a:endParaRPr>
          </a:p>
        </p:txBody>
      </p:sp>
      <p:sp>
        <p:nvSpPr>
          <p:cNvPr id="6" name="Rectangle 5"/>
          <p:cNvSpPr/>
          <p:nvPr/>
        </p:nvSpPr>
        <p:spPr>
          <a:xfrm>
            <a:off x="10371880" y="97096"/>
            <a:ext cx="1618592" cy="584775"/>
          </a:xfrm>
          <a:prstGeom prst="rect">
            <a:avLst/>
          </a:prstGeom>
          <a:ln>
            <a:solidFill>
              <a:srgbClr val="FF0000"/>
            </a:solidFill>
          </a:ln>
        </p:spPr>
        <p:txBody>
          <a:bodyPr wrap="square">
            <a:spAutoFit/>
          </a:bodyPr>
          <a:lstStyle/>
          <a:p>
            <a:r>
              <a:rPr lang="en-US" sz="3200" b="1" dirty="0" smtClean="0">
                <a:solidFill>
                  <a:srgbClr val="FF0000"/>
                </a:solidFill>
                <a:latin typeface="Arial" panose="020B0604020202020204" pitchFamily="34" charset="0"/>
              </a:rPr>
              <a:t>RECAP</a:t>
            </a:r>
            <a:endParaRPr lang="en-US" sz="3200" dirty="0"/>
          </a:p>
        </p:txBody>
      </p:sp>
    </p:spTree>
    <p:extLst>
      <p:ext uri="{BB962C8B-B14F-4D97-AF65-F5344CB8AC3E}">
        <p14:creationId xmlns:p14="http://schemas.microsoft.com/office/powerpoint/2010/main" val="377558538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pic>
        <p:nvPicPr>
          <p:cNvPr id="146" name="Google Shape;146;p10" descr="A picture containing drawing&#10;&#10;Description automatically generated"/>
          <p:cNvPicPr preferRelativeResize="0"/>
          <p:nvPr/>
        </p:nvPicPr>
        <p:blipFill rotWithShape="1">
          <a:blip r:embed="rId3">
            <a:alphaModFix/>
          </a:blip>
          <a:srcRect/>
          <a:stretch/>
        </p:blipFill>
        <p:spPr>
          <a:xfrm>
            <a:off x="0" y="5573088"/>
            <a:ext cx="1417834" cy="1284912"/>
          </a:xfrm>
          <a:prstGeom prst="rect">
            <a:avLst/>
          </a:prstGeom>
          <a:noFill/>
          <a:ln>
            <a:noFill/>
          </a:ln>
        </p:spPr>
      </p:pic>
      <p:sp>
        <p:nvSpPr>
          <p:cNvPr id="148" name="Google Shape;148;p10"/>
          <p:cNvSpPr txBox="1"/>
          <p:nvPr/>
        </p:nvSpPr>
        <p:spPr>
          <a:xfrm>
            <a:off x="496215" y="681891"/>
            <a:ext cx="11394095" cy="738623"/>
          </a:xfrm>
          <a:prstGeom prst="rect">
            <a:avLst/>
          </a:prstGeom>
          <a:no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chemeClr val="dk1"/>
              </a:buClr>
              <a:buSzPts val="2800"/>
              <a:buFont typeface="Arial"/>
              <a:buAutoNum type="arabicPeriod"/>
            </a:pPr>
            <a:endParaRPr sz="2800" dirty="0" smtClean="0"/>
          </a:p>
          <a:p>
            <a:pPr marR="0" lvl="0" algn="l" rtl="0">
              <a:spcBef>
                <a:spcPts val="0"/>
              </a:spcBef>
              <a:spcAft>
                <a:spcPts val="0"/>
              </a:spcAft>
              <a:buClr>
                <a:schemeClr val="dk1"/>
              </a:buClr>
              <a:buSzPts val="2800"/>
            </a:pPr>
            <a:endParaRPr dirty="0"/>
          </a:p>
        </p:txBody>
      </p:sp>
      <p:sp>
        <p:nvSpPr>
          <p:cNvPr id="6" name="Google Shape;147;p10"/>
          <p:cNvSpPr/>
          <p:nvPr/>
        </p:nvSpPr>
        <p:spPr>
          <a:xfrm>
            <a:off x="190200" y="97116"/>
            <a:ext cx="7720380"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3C71"/>
              </a:buClr>
              <a:buSzPts val="3200"/>
              <a:buFont typeface="Arial"/>
              <a:buNone/>
            </a:pPr>
            <a:r>
              <a:rPr lang="en-US" sz="3200" b="1" i="0" u="none" strike="noStrike" cap="none" dirty="0">
                <a:solidFill>
                  <a:srgbClr val="003C71"/>
                </a:solidFill>
                <a:latin typeface="Arial"/>
                <a:ea typeface="Arial"/>
                <a:cs typeface="Arial"/>
                <a:sym typeface="Arial"/>
              </a:rPr>
              <a:t>Learning Outcomes of Week </a:t>
            </a:r>
            <a:r>
              <a:rPr lang="en-US" sz="3200" b="1" i="0" u="none" strike="noStrike" cap="none" dirty="0" smtClean="0">
                <a:solidFill>
                  <a:srgbClr val="003C71"/>
                </a:solidFill>
                <a:latin typeface="Arial"/>
                <a:ea typeface="Arial"/>
                <a:cs typeface="Arial"/>
                <a:sym typeface="Arial"/>
              </a:rPr>
              <a:t>#10</a:t>
            </a:r>
            <a:endParaRPr sz="3200" b="1" i="0" u="none" strike="noStrike" cap="none" dirty="0">
              <a:solidFill>
                <a:srgbClr val="003C71"/>
              </a:solidFill>
              <a:latin typeface="Arial"/>
              <a:ea typeface="Arial"/>
              <a:cs typeface="Arial"/>
              <a:sym typeface="Arial"/>
            </a:endParaRPr>
          </a:p>
        </p:txBody>
      </p:sp>
      <p:sp>
        <p:nvSpPr>
          <p:cNvPr id="2" name="TextBox 1"/>
          <p:cNvSpPr txBox="1"/>
          <p:nvPr/>
        </p:nvSpPr>
        <p:spPr>
          <a:xfrm>
            <a:off x="624348" y="865352"/>
            <a:ext cx="9052478" cy="3785652"/>
          </a:xfrm>
          <a:prstGeom prst="rect">
            <a:avLst/>
          </a:prstGeom>
          <a:noFill/>
        </p:spPr>
        <p:txBody>
          <a:bodyPr wrap="none" rtlCol="0">
            <a:spAutoFit/>
          </a:bodyPr>
          <a:lstStyle/>
          <a:p>
            <a:pPr marL="457200" indent="-457200">
              <a:lnSpc>
                <a:spcPct val="200000"/>
              </a:lnSpc>
              <a:buAutoNum type="arabicPeriod"/>
            </a:pPr>
            <a:r>
              <a:rPr lang="en-US" sz="2000" dirty="0" smtClean="0"/>
              <a:t>Understand </a:t>
            </a:r>
            <a:r>
              <a:rPr lang="en-US" sz="2000" dirty="0"/>
              <a:t>the core concepts of </a:t>
            </a:r>
            <a:r>
              <a:rPr lang="en-US" sz="2000" dirty="0" smtClean="0">
                <a:solidFill>
                  <a:srgbClr val="FF0000"/>
                </a:solidFill>
              </a:rPr>
              <a:t>Cybersecurity</a:t>
            </a:r>
            <a:r>
              <a:rPr lang="en-US" sz="2000" dirty="0" smtClean="0"/>
              <a:t>.</a:t>
            </a:r>
          </a:p>
          <a:p>
            <a:pPr marL="457200" indent="-457200">
              <a:lnSpc>
                <a:spcPct val="200000"/>
              </a:lnSpc>
              <a:buAutoNum type="arabicPeriod"/>
            </a:pPr>
            <a:r>
              <a:rPr lang="en-US" sz="2000" dirty="0" smtClean="0"/>
              <a:t>Better understanding about </a:t>
            </a:r>
            <a:r>
              <a:rPr lang="en-US" sz="2000" dirty="0" smtClean="0">
                <a:solidFill>
                  <a:srgbClr val="FF0000"/>
                </a:solidFill>
              </a:rPr>
              <a:t>Threat Landscape </a:t>
            </a:r>
            <a:r>
              <a:rPr lang="en-US" sz="2000" dirty="0" smtClean="0"/>
              <a:t>and </a:t>
            </a:r>
            <a:r>
              <a:rPr lang="en-US" sz="2000" dirty="0" smtClean="0">
                <a:solidFill>
                  <a:srgbClr val="FF0000"/>
                </a:solidFill>
              </a:rPr>
              <a:t>Emerging Threats</a:t>
            </a:r>
            <a:r>
              <a:rPr lang="en-US" sz="2000" dirty="0" smtClean="0"/>
              <a:t>.</a:t>
            </a:r>
          </a:p>
          <a:p>
            <a:pPr marL="457200" indent="-457200">
              <a:lnSpc>
                <a:spcPct val="200000"/>
              </a:lnSpc>
              <a:buAutoNum type="arabicPeriod"/>
            </a:pPr>
            <a:r>
              <a:rPr lang="en-US" sz="2000" dirty="0" smtClean="0"/>
              <a:t>Explaining key factors to consider for building a </a:t>
            </a:r>
            <a:r>
              <a:rPr lang="en-US" sz="2000" dirty="0" smtClean="0">
                <a:solidFill>
                  <a:srgbClr val="FF0000"/>
                </a:solidFill>
              </a:rPr>
              <a:t>Secure Infrastructure</a:t>
            </a:r>
            <a:r>
              <a:rPr lang="en-US" sz="2000" dirty="0" smtClean="0"/>
              <a:t>.</a:t>
            </a:r>
          </a:p>
          <a:p>
            <a:pPr marL="457200" indent="-457200">
              <a:lnSpc>
                <a:spcPct val="200000"/>
              </a:lnSpc>
              <a:buAutoNum type="arabicPeriod"/>
            </a:pPr>
            <a:r>
              <a:rPr lang="en-US" sz="2000" dirty="0" smtClean="0"/>
              <a:t>Understanding major elements to build a </a:t>
            </a:r>
            <a:r>
              <a:rPr lang="en-US" sz="2000" dirty="0" smtClean="0">
                <a:solidFill>
                  <a:srgbClr val="FF0000"/>
                </a:solidFill>
              </a:rPr>
              <a:t>Secured Virtualized Environment</a:t>
            </a:r>
            <a:r>
              <a:rPr lang="en-US" sz="2000" dirty="0" smtClean="0"/>
              <a:t>.</a:t>
            </a:r>
          </a:p>
          <a:p>
            <a:pPr marL="457200" indent="-457200">
              <a:lnSpc>
                <a:spcPct val="200000"/>
              </a:lnSpc>
              <a:buAutoNum type="arabicPeriod"/>
            </a:pPr>
            <a:r>
              <a:rPr lang="en-US" sz="2000" dirty="0" smtClean="0"/>
              <a:t>Describing the roles of </a:t>
            </a:r>
            <a:r>
              <a:rPr lang="en-US" sz="2000" dirty="0" smtClean="0">
                <a:solidFill>
                  <a:srgbClr val="FF0000"/>
                </a:solidFill>
              </a:rPr>
              <a:t>Security Compliances </a:t>
            </a:r>
            <a:r>
              <a:rPr lang="en-US" sz="2000" dirty="0" smtClean="0"/>
              <a:t>and Standards.</a:t>
            </a:r>
          </a:p>
          <a:p>
            <a:pPr marL="457200" indent="-457200">
              <a:lnSpc>
                <a:spcPct val="200000"/>
              </a:lnSpc>
              <a:buAutoNum type="arabicPeriod"/>
            </a:pPr>
            <a:endParaRPr lang="en-US" sz="2000" dirty="0"/>
          </a:p>
        </p:txBody>
      </p:sp>
    </p:spTree>
    <p:extLst>
      <p:ext uri="{BB962C8B-B14F-4D97-AF65-F5344CB8AC3E}">
        <p14:creationId xmlns:p14="http://schemas.microsoft.com/office/powerpoint/2010/main" val="42646353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3" name="Rectangle 2"/>
          <p:cNvSpPr>
            <a:spLocks noChangeArrowheads="1"/>
          </p:cNvSpPr>
          <p:nvPr/>
        </p:nvSpPr>
        <p:spPr bwMode="auto">
          <a:xfrm>
            <a:off x="650631" y="1118792"/>
            <a:ext cx="1120050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2000" b="1" i="0" u="none" strike="noStrike" cap="none" normalizeH="0" baseline="0" dirty="0" smtClean="0">
                <a:ln>
                  <a:noFill/>
                </a:ln>
                <a:solidFill>
                  <a:srgbClr val="FF0000"/>
                </a:solidFill>
                <a:effectLst/>
                <a:latin typeface="Arial" panose="020B0604020202020204" pitchFamily="34" charset="0"/>
              </a:rPr>
              <a:t>Cybersecurity</a:t>
            </a:r>
            <a:r>
              <a:rPr kumimoji="0" lang="en-US" altLang="en-US" sz="2000" b="0" i="0" u="none" strike="noStrike" cap="none" normalizeH="0" baseline="0" dirty="0" smtClean="0">
                <a:ln>
                  <a:noFill/>
                </a:ln>
                <a:solidFill>
                  <a:schemeClr val="tx1"/>
                </a:solidFill>
                <a:effectLst/>
                <a:latin typeface="Arial" panose="020B0604020202020204" pitchFamily="34" charset="0"/>
              </a:rPr>
              <a:t> is the practice of protecting systems, networks, and programs from digital attacks.</a:t>
            </a:r>
          </a:p>
        </p:txBody>
      </p:sp>
      <p:sp>
        <p:nvSpPr>
          <p:cNvPr id="4" name="Rectangle 3"/>
          <p:cNvSpPr/>
          <p:nvPr/>
        </p:nvSpPr>
        <p:spPr>
          <a:xfrm>
            <a:off x="1178170" y="2028755"/>
            <a:ext cx="4545623" cy="3539430"/>
          </a:xfrm>
          <a:prstGeom prst="rect">
            <a:avLst/>
          </a:prstGeom>
        </p:spPr>
        <p:txBody>
          <a:bodyPr wrap="square">
            <a:spAutoFit/>
          </a:bodyPr>
          <a:lstStyle/>
          <a:p>
            <a:r>
              <a:rPr lang="en-US" sz="2800" b="1" u="sng" dirty="0"/>
              <a:t>Key </a:t>
            </a:r>
            <a:r>
              <a:rPr lang="en-US" sz="2800" b="1" u="sng" dirty="0" smtClean="0"/>
              <a:t>Areas</a:t>
            </a:r>
          </a:p>
          <a:p>
            <a:pPr>
              <a:buFont typeface="Arial" panose="020B0604020202020204" pitchFamily="34" charset="0"/>
              <a:buChar char="•"/>
            </a:pPr>
            <a:endParaRPr lang="en-US" sz="2800" b="1" dirty="0"/>
          </a:p>
          <a:p>
            <a:pPr marL="342900" indent="-342900">
              <a:lnSpc>
                <a:spcPct val="150000"/>
              </a:lnSpc>
              <a:buFont typeface="Wingdings" panose="05000000000000000000" pitchFamily="2" charset="2"/>
              <a:buChar char="ü"/>
            </a:pPr>
            <a:r>
              <a:rPr lang="en-US" sz="2800" dirty="0" smtClean="0"/>
              <a:t>Application </a:t>
            </a:r>
            <a:r>
              <a:rPr lang="en-US" sz="2800" dirty="0"/>
              <a:t>Security</a:t>
            </a:r>
          </a:p>
          <a:p>
            <a:pPr marL="342900" indent="-342900">
              <a:lnSpc>
                <a:spcPct val="150000"/>
              </a:lnSpc>
              <a:buFont typeface="Wingdings" panose="05000000000000000000" pitchFamily="2" charset="2"/>
              <a:buChar char="ü"/>
            </a:pPr>
            <a:r>
              <a:rPr lang="en-US" sz="2800" dirty="0"/>
              <a:t>Information </a:t>
            </a:r>
            <a:r>
              <a:rPr lang="en-US" sz="2800" dirty="0" smtClean="0"/>
              <a:t>Security</a:t>
            </a:r>
          </a:p>
          <a:p>
            <a:pPr marL="342900" indent="-342900">
              <a:lnSpc>
                <a:spcPct val="150000"/>
              </a:lnSpc>
              <a:buFont typeface="Wingdings" panose="05000000000000000000" pitchFamily="2" charset="2"/>
              <a:buChar char="ü"/>
            </a:pPr>
            <a:r>
              <a:rPr lang="en-US" sz="2800" dirty="0"/>
              <a:t>Network Security</a:t>
            </a:r>
          </a:p>
          <a:p>
            <a:pPr marL="342900" indent="-342900">
              <a:lnSpc>
                <a:spcPct val="150000"/>
              </a:lnSpc>
              <a:buFont typeface="Wingdings" panose="05000000000000000000" pitchFamily="2" charset="2"/>
              <a:buChar char="ü"/>
            </a:pPr>
            <a:r>
              <a:rPr lang="en-US" sz="2800" dirty="0" smtClean="0"/>
              <a:t>Operational </a:t>
            </a:r>
            <a:r>
              <a:rPr lang="en-US" sz="2800" dirty="0"/>
              <a:t>Security</a:t>
            </a:r>
          </a:p>
        </p:txBody>
      </p:sp>
      <p:pic>
        <p:nvPicPr>
          <p:cNvPr id="5" name="Picture 4"/>
          <p:cNvPicPr>
            <a:picLocks noChangeAspect="1"/>
          </p:cNvPicPr>
          <p:nvPr/>
        </p:nvPicPr>
        <p:blipFill>
          <a:blip r:embed="rId3"/>
          <a:stretch>
            <a:fillRect/>
          </a:stretch>
        </p:blipFill>
        <p:spPr>
          <a:xfrm>
            <a:off x="6503375" y="1943101"/>
            <a:ext cx="4416670" cy="4416670"/>
          </a:xfrm>
          <a:prstGeom prst="roundRect">
            <a:avLst>
              <a:gd name="adj" fmla="val 8594"/>
            </a:avLst>
          </a:prstGeom>
          <a:solidFill>
            <a:srgbClr val="FFFFFF">
              <a:shade val="85000"/>
            </a:srgbClr>
          </a:solidFill>
          <a:ln>
            <a:noFill/>
          </a:ln>
          <a:effectLst/>
        </p:spPr>
      </p:pic>
      <p:pic>
        <p:nvPicPr>
          <p:cNvPr id="6" name="Google Shape;146;p10" descr="A picture containing drawing&#10;&#10;Description automatically generated"/>
          <p:cNvPicPr preferRelativeResize="0"/>
          <p:nvPr/>
        </p:nvPicPr>
        <p:blipFill rotWithShape="1">
          <a:blip r:embed="rId4">
            <a:alphaModFix/>
          </a:blip>
          <a:srcRect/>
          <a:stretch/>
        </p:blipFill>
        <p:spPr>
          <a:xfrm>
            <a:off x="0" y="5573088"/>
            <a:ext cx="1417834" cy="1284912"/>
          </a:xfrm>
          <a:prstGeom prst="rect">
            <a:avLst/>
          </a:prstGeom>
          <a:noFill/>
          <a:ln>
            <a:noFill/>
          </a:ln>
        </p:spPr>
      </p:pic>
      <p:sp>
        <p:nvSpPr>
          <p:cNvPr id="7" name="Google Shape;147;p10"/>
          <p:cNvSpPr/>
          <p:nvPr/>
        </p:nvSpPr>
        <p:spPr>
          <a:xfrm>
            <a:off x="190200" y="97116"/>
            <a:ext cx="3870171" cy="64629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3C71"/>
              </a:buClr>
              <a:buSzPts val="3200"/>
              <a:buFont typeface="Arial"/>
              <a:buNone/>
            </a:pPr>
            <a:r>
              <a:rPr lang="en-US" sz="3600" b="1" i="0" u="none" strike="noStrike" cap="none" dirty="0" smtClean="0">
                <a:solidFill>
                  <a:srgbClr val="003C71"/>
                </a:solidFill>
                <a:latin typeface="Arial"/>
                <a:ea typeface="Arial"/>
                <a:cs typeface="Arial"/>
                <a:sym typeface="Arial"/>
              </a:rPr>
              <a:t>Cyber Security</a:t>
            </a:r>
            <a:endParaRPr sz="3600" b="1" i="0" u="none" strike="noStrike" cap="none" dirty="0">
              <a:solidFill>
                <a:srgbClr val="003C71"/>
              </a:solidFill>
              <a:latin typeface="Arial"/>
              <a:ea typeface="Arial"/>
              <a:cs typeface="Arial"/>
              <a:sym typeface="Arial"/>
            </a:endParaRPr>
          </a:p>
        </p:txBody>
      </p:sp>
    </p:spTree>
    <p:extLst>
      <p:ext uri="{BB962C8B-B14F-4D97-AF65-F5344CB8AC3E}">
        <p14:creationId xmlns:p14="http://schemas.microsoft.com/office/powerpoint/2010/main" val="1658623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5DD2B0-49CC-691A-A85D-508B1760463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E2AC265-8050-FB68-4975-008395E032C5}"/>
              </a:ext>
            </a:extLst>
          </p:cNvPr>
          <p:cNvSpPr>
            <a:spLocks noGrp="1"/>
          </p:cNvSpPr>
          <p:nvPr>
            <p:ph type="title"/>
          </p:nvPr>
        </p:nvSpPr>
        <p:spPr>
          <a:xfrm>
            <a:off x="467502" y="589277"/>
            <a:ext cx="11495314" cy="851466"/>
          </a:xfrm>
        </p:spPr>
        <p:txBody>
          <a:bodyPr>
            <a:normAutofit fontScale="90000"/>
          </a:bodyPr>
          <a:lstStyle/>
          <a:p>
            <a:pPr algn="l">
              <a:lnSpc>
                <a:spcPts val="3450"/>
              </a:lnSpc>
              <a:spcAft>
                <a:spcPts val="3750"/>
              </a:spcAft>
            </a:pPr>
            <a:r>
              <a:rPr lang="en-US" b="1" i="0" dirty="0" smtClean="0">
                <a:solidFill>
                  <a:srgbClr val="002060"/>
                </a:solidFill>
                <a:effectLst/>
                <a:latin typeface="muli"/>
              </a:rPr>
              <a:t>Cyber Crime: The </a:t>
            </a:r>
            <a:r>
              <a:rPr lang="en-US" b="1" i="0" dirty="0">
                <a:solidFill>
                  <a:srgbClr val="002060"/>
                </a:solidFill>
                <a:effectLst/>
                <a:latin typeface="muli"/>
              </a:rPr>
              <a:t>World’s Third-Largest </a:t>
            </a:r>
            <a:r>
              <a:rPr lang="en-US" b="1" i="0" dirty="0" smtClean="0">
                <a:solidFill>
                  <a:srgbClr val="002060"/>
                </a:solidFill>
                <a:effectLst/>
                <a:latin typeface="muli"/>
              </a:rPr>
              <a:t>Economy</a:t>
            </a:r>
            <a:endParaRPr lang="en-US" b="1" i="0" dirty="0">
              <a:solidFill>
                <a:srgbClr val="002060"/>
              </a:solidFill>
              <a:effectLst/>
              <a:latin typeface="muli"/>
            </a:endParaRPr>
          </a:p>
        </p:txBody>
      </p:sp>
      <p:sp>
        <p:nvSpPr>
          <p:cNvPr id="4" name="Slide Number Placeholder 3">
            <a:extLst>
              <a:ext uri="{FF2B5EF4-FFF2-40B4-BE49-F238E27FC236}">
                <a16:creationId xmlns:a16="http://schemas.microsoft.com/office/drawing/2014/main" id="{D07D436E-9530-54F7-9C85-37D288359787}"/>
              </a:ext>
            </a:extLst>
          </p:cNvPr>
          <p:cNvSpPr>
            <a:spLocks noGrp="1"/>
          </p:cNvSpPr>
          <p:nvPr>
            <p:ph type="sldNum" sz="quarter" idx="10"/>
          </p:nvPr>
        </p:nvSpPr>
        <p:spPr/>
        <p:txBody>
          <a:bodyPr/>
          <a:lstStyle/>
          <a:p>
            <a:fld id="{2BE017B6-6466-CA44-A203-DCC007137B39}" type="slidenum">
              <a:rPr lang="en-US" smtClean="0"/>
              <a:pPr/>
              <a:t>9</a:t>
            </a:fld>
            <a:endParaRPr lang="en-US" dirty="0"/>
          </a:p>
        </p:txBody>
      </p:sp>
      <p:pic>
        <p:nvPicPr>
          <p:cNvPr id="5" name="Picture 4" descr="A group of flags on poles&#10;&#10;Description automatically generated">
            <a:extLst>
              <a:ext uri="{FF2B5EF4-FFF2-40B4-BE49-F238E27FC236}">
                <a16:creationId xmlns:a16="http://schemas.microsoft.com/office/drawing/2014/main" id="{DBBB967E-2778-7A12-DD78-025303630288}"/>
              </a:ext>
            </a:extLst>
          </p:cNvPr>
          <p:cNvPicPr>
            <a:picLocks noChangeAspect="1"/>
          </p:cNvPicPr>
          <p:nvPr/>
        </p:nvPicPr>
        <p:blipFill>
          <a:blip r:embed="rId3"/>
          <a:stretch>
            <a:fillRect/>
          </a:stretch>
        </p:blipFill>
        <p:spPr>
          <a:xfrm>
            <a:off x="2583684" y="1374580"/>
            <a:ext cx="9379132" cy="5417257"/>
          </a:xfrm>
          <a:prstGeom prst="rect">
            <a:avLst/>
          </a:prstGeom>
        </p:spPr>
      </p:pic>
      <p:sp>
        <p:nvSpPr>
          <p:cNvPr id="2" name="TextBox 1">
            <a:extLst>
              <a:ext uri="{FF2B5EF4-FFF2-40B4-BE49-F238E27FC236}">
                <a16:creationId xmlns:a16="http://schemas.microsoft.com/office/drawing/2014/main" id="{3E01A384-5C08-4BE1-C05F-C5DD47362921}"/>
              </a:ext>
            </a:extLst>
          </p:cNvPr>
          <p:cNvSpPr txBox="1"/>
          <p:nvPr/>
        </p:nvSpPr>
        <p:spPr>
          <a:xfrm>
            <a:off x="2889069" y="3900846"/>
            <a:ext cx="2246811" cy="430887"/>
          </a:xfrm>
          <a:prstGeom prst="rect">
            <a:avLst/>
          </a:prstGeom>
          <a:noFill/>
        </p:spPr>
        <p:txBody>
          <a:bodyPr wrap="square" rtlCol="0">
            <a:spAutoFit/>
          </a:bodyPr>
          <a:lstStyle/>
          <a:p>
            <a:r>
              <a:rPr lang="en-US" sz="2200" b="1" dirty="0">
                <a:solidFill>
                  <a:srgbClr val="FF0000"/>
                </a:solidFill>
              </a:rPr>
              <a:t>Apr 2024</a:t>
            </a:r>
            <a:endParaRPr lang="en-CA" sz="2200" b="1" dirty="0">
              <a:solidFill>
                <a:srgbClr val="FF0000"/>
              </a:solidFill>
            </a:endParaRPr>
          </a:p>
        </p:txBody>
      </p:sp>
      <p:pic>
        <p:nvPicPr>
          <p:cNvPr id="6" name="Google Shape;146;p10" descr="A picture containing drawing&#10;&#10;Description automatically generated"/>
          <p:cNvPicPr preferRelativeResize="0"/>
          <p:nvPr/>
        </p:nvPicPr>
        <p:blipFill rotWithShape="1">
          <a:blip r:embed="rId4">
            <a:alphaModFix/>
          </a:blip>
          <a:srcRect/>
          <a:stretch/>
        </p:blipFill>
        <p:spPr>
          <a:xfrm>
            <a:off x="0" y="5573088"/>
            <a:ext cx="1417834" cy="1284912"/>
          </a:xfrm>
          <a:prstGeom prst="rect">
            <a:avLst/>
          </a:prstGeom>
          <a:noFill/>
          <a:ln>
            <a:noFill/>
          </a:ln>
        </p:spPr>
      </p:pic>
    </p:spTree>
    <p:extLst>
      <p:ext uri="{BB962C8B-B14F-4D97-AF65-F5344CB8AC3E}">
        <p14:creationId xmlns:p14="http://schemas.microsoft.com/office/powerpoint/2010/main" val="4155650355"/>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6809</TotalTime>
  <Words>3113</Words>
  <Application>Microsoft Office PowerPoint</Application>
  <PresentationFormat>Widescreen</PresentationFormat>
  <Paragraphs>397</Paragraphs>
  <Slides>35</Slides>
  <Notes>31</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35</vt:i4>
      </vt:variant>
    </vt:vector>
  </HeadingPairs>
  <TitlesOfParts>
    <vt:vector size="47" baseType="lpstr">
      <vt:lpstr>Noto Sans Symbols</vt:lpstr>
      <vt:lpstr>Calibri</vt:lpstr>
      <vt:lpstr>Google Sans</vt:lpstr>
      <vt:lpstr>Inter</vt:lpstr>
      <vt:lpstr>Pathway Extreme</vt:lpstr>
      <vt:lpstr>Times New Roman</vt:lpstr>
      <vt:lpstr>Wingdings</vt:lpstr>
      <vt:lpstr>FiraSans-Light</vt:lpstr>
      <vt:lpstr>Arial</vt:lpstr>
      <vt:lpstr>Roboto Slab</vt:lpstr>
      <vt:lpstr>muli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Cyber Crime: The World’s Third-Largest Economy</vt:lpstr>
      <vt:lpstr>PowerPoint Presentation</vt:lpstr>
      <vt:lpstr>Top Human Risks – SANS 2024</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Real World Examples</vt:lpstr>
      <vt:lpstr>PowerPoint Presentation</vt:lpstr>
      <vt:lpstr>PowerPoint Presentation</vt:lpstr>
      <vt:lpstr>PowerPoint Presentation</vt:lpstr>
      <vt:lpstr>Real World Examples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Dawood Sajjadi</dc:creator>
  <cp:lastModifiedBy>Dawood Sajjadi</cp:lastModifiedBy>
  <cp:revision>166</cp:revision>
  <dcterms:created xsi:type="dcterms:W3CDTF">2020-01-18T07:24:59Z</dcterms:created>
  <dcterms:modified xsi:type="dcterms:W3CDTF">2025-03-22T07:27:55Z</dcterms:modified>
</cp:coreProperties>
</file>